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8" r:id="rId1"/>
    <p:sldMasterId id="2147483652" r:id="rId2"/>
  </p:sldMasterIdLst>
  <p:notesMasterIdLst>
    <p:notesMasterId r:id="rId31"/>
  </p:notesMasterIdLst>
  <p:handoutMasterIdLst>
    <p:handoutMasterId r:id="rId32"/>
  </p:handoutMasterIdLst>
  <p:sldIdLst>
    <p:sldId id="1216" r:id="rId3"/>
    <p:sldId id="1256" r:id="rId4"/>
    <p:sldId id="1459" r:id="rId5"/>
    <p:sldId id="1460" r:id="rId6"/>
    <p:sldId id="1461" r:id="rId7"/>
    <p:sldId id="1462" r:id="rId8"/>
    <p:sldId id="1463" r:id="rId9"/>
    <p:sldId id="1508" r:id="rId10"/>
    <p:sldId id="1485" r:id="rId11"/>
    <p:sldId id="1486" r:id="rId12"/>
    <p:sldId id="1487" r:id="rId13"/>
    <p:sldId id="1465" r:id="rId14"/>
    <p:sldId id="1466" r:id="rId15"/>
    <p:sldId id="1467" r:id="rId16"/>
    <p:sldId id="1468" r:id="rId17"/>
    <p:sldId id="1469" r:id="rId18"/>
    <p:sldId id="1488" r:id="rId19"/>
    <p:sldId id="1489" r:id="rId20"/>
    <p:sldId id="1490" r:id="rId21"/>
    <p:sldId id="1491" r:id="rId22"/>
    <p:sldId id="1493" r:id="rId23"/>
    <p:sldId id="1494" r:id="rId24"/>
    <p:sldId id="1495" r:id="rId25"/>
    <p:sldId id="1496" r:id="rId26"/>
    <p:sldId id="1497" r:id="rId27"/>
    <p:sldId id="1498" r:id="rId28"/>
    <p:sldId id="1509" r:id="rId29"/>
    <p:sldId id="1484" r:id="rId30"/>
  </p:sldIdLst>
  <p:sldSz cx="7561263" cy="10693400"/>
  <p:notesSz cx="6797675" cy="9926638"/>
  <p:embeddedFontLst>
    <p:embeddedFont>
      <p:font typeface="Bahnschrift SemiBold SemiConden" charset="0"/>
      <p:bold r:id="rId33"/>
    </p:embeddedFont>
    <p:embeddedFont>
      <p:font typeface="HY견명조" charset="-127"/>
      <p:regular r:id="rId34"/>
    </p:embeddedFont>
    <p:embeddedFont>
      <p:font typeface="맑은 고딕" pitchFamily="34" charset="-127"/>
      <p:regular r:id="rId35"/>
      <p:bold r:id="rId36"/>
    </p:embeddedFont>
    <p:embeddedFont>
      <p:font typeface="나눔고딕" charset="-127"/>
      <p:regular r:id="rId37"/>
    </p:embeddedFont>
  </p:embeddedFontLst>
  <p:defaultTextStyle>
    <a:defPPr>
      <a:defRPr lang="ko-KR"/>
    </a:defPPr>
    <a:lvl1pPr marL="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8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20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56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40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4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85" algn="l" defTabSz="99568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117394-421D-4676-B571-B25514BF0558}">
          <p14:sldIdLst>
            <p14:sldId id="1216"/>
            <p14:sldId id="1256"/>
          </p14:sldIdLst>
        </p14:section>
        <p14:section name="Đăng nhập" id="{C2ACA7D5-3036-4FFB-AC4F-E95C9113E2ED}">
          <p14:sldIdLst>
            <p14:sldId id="1459"/>
          </p14:sldIdLst>
        </p14:section>
        <p14:section name="Thông tin tài khoản" id="{113F1EEE-5008-4FF8-9A28-8549D32CE40D}">
          <p14:sldIdLst>
            <p14:sldId id="1460"/>
            <p14:sldId id="1461"/>
            <p14:sldId id="1462"/>
          </p14:sldIdLst>
        </p14:section>
        <p14:section name="Báo cáo 6 tháng" id="{50F86C83-9CEF-4756-997C-6421C9671D26}">
          <p14:sldIdLst>
            <p14:sldId id="1463"/>
            <p14:sldId id="1508"/>
            <p14:sldId id="1485"/>
            <p14:sldId id="1486"/>
            <p14:sldId id="1487"/>
            <p14:sldId id="1465"/>
            <p14:sldId id="1466"/>
            <p14:sldId id="1467"/>
            <p14:sldId id="1468"/>
            <p14:sldId id="1469"/>
          </p14:sldIdLst>
        </p14:section>
        <p14:section name="Báo cáo 12 tháng" id="{8337E08A-801D-4EFD-978F-D6F5BAC2E22C}">
          <p14:sldIdLst>
            <p14:sldId id="1488"/>
            <p14:sldId id="1489"/>
            <p14:sldId id="1490"/>
            <p14:sldId id="1491"/>
            <p14:sldId id="1493"/>
            <p14:sldId id="1494"/>
            <p14:sldId id="1495"/>
            <p14:sldId id="1496"/>
            <p14:sldId id="1497"/>
          </p14:sldIdLst>
        </p14:section>
        <p14:section name="Báo cáo tháng hành động" id="{8527E6CA-AA28-478E-8754-544AD1043C57}">
          <p14:sldIdLst>
            <p14:sldId id="1498"/>
            <p14:sldId id="1509"/>
          </p14:sldIdLst>
        </p14:section>
        <p14:section name="Đăng xuất" id="{C55A4D3A-5CC1-48D1-A2EB-B359FE8CF21D}">
          <p14:sldIdLst>
            <p14:sldId id="148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6090">
          <p15:clr>
            <a:srgbClr val="A4A3A4"/>
          </p15:clr>
        </p15:guide>
        <p15:guide id="2" orient="horz" pos="646">
          <p15:clr>
            <a:srgbClr val="A4A3A4"/>
          </p15:clr>
        </p15:guide>
        <p15:guide id="3" orient="horz" pos="1780">
          <p15:clr>
            <a:srgbClr val="A4A3A4"/>
          </p15:clr>
        </p15:guide>
        <p15:guide id="4" orient="horz" pos="1894">
          <p15:clr>
            <a:srgbClr val="A4A3A4"/>
          </p15:clr>
        </p15:guide>
        <p15:guide id="5" orient="horz" pos="4502">
          <p15:clr>
            <a:srgbClr val="A4A3A4"/>
          </p15:clr>
        </p15:guide>
        <p15:guide id="6" pos="4536">
          <p15:clr>
            <a:srgbClr val="A4A3A4"/>
          </p15:clr>
        </p15:guide>
        <p15:guide id="7" pos="2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F7"/>
    <a:srgbClr val="FFFFFF"/>
    <a:srgbClr val="C0C0C0"/>
    <a:srgbClr val="C6D9F1"/>
    <a:srgbClr val="595959"/>
    <a:srgbClr val="4C4C51"/>
    <a:srgbClr val="9DE6FD"/>
    <a:srgbClr val="F9F9F9"/>
    <a:srgbClr val="04B7FF"/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93" autoAdjust="0"/>
    <p:restoredTop sz="96081" autoAdjust="0"/>
  </p:normalViewPr>
  <p:slideViewPr>
    <p:cSldViewPr showGuides="1">
      <p:cViewPr>
        <p:scale>
          <a:sx n="119" d="100"/>
          <a:sy n="119" d="100"/>
        </p:scale>
        <p:origin x="-726" y="2208"/>
      </p:cViewPr>
      <p:guideLst>
        <p:guide orient="horz" pos="6090"/>
        <p:guide orient="horz" pos="646"/>
        <p:guide orient="horz" pos="1780"/>
        <p:guide orient="horz" pos="1894"/>
        <p:guide orient="horz" pos="4502"/>
        <p:guide pos="4536"/>
        <p:guide pos="2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h Đặng" userId="d90d8516007d6d71" providerId="LiveId" clId="{36D8DF82-3499-4C97-8889-61E6088629B3}"/>
    <pc:docChg chg="undo redo custSel addSld delSld modSld modSection">
      <pc:chgData name="Linh Đặng" userId="d90d8516007d6d71" providerId="LiveId" clId="{36D8DF82-3499-4C97-8889-61E6088629B3}" dt="2024-03-13T16:02:51.842" v="302" actId="20577"/>
      <pc:docMkLst>
        <pc:docMk/>
      </pc:docMkLst>
      <pc:sldChg chg="modSp mod">
        <pc:chgData name="Linh Đặng" userId="d90d8516007d6d71" providerId="LiveId" clId="{36D8DF82-3499-4C97-8889-61E6088629B3}" dt="2024-03-13T16:02:51.842" v="302" actId="20577"/>
        <pc:sldMkLst>
          <pc:docMk/>
          <pc:sldMk cId="0" sldId="1256"/>
        </pc:sldMkLst>
        <pc:spChg chg="mod">
          <ac:chgData name="Linh Đặng" userId="d90d8516007d6d71" providerId="LiveId" clId="{36D8DF82-3499-4C97-8889-61E6088629B3}" dt="2024-03-13T16:02:51.842" v="302" actId="20577"/>
          <ac:spMkLst>
            <pc:docMk/>
            <pc:sldMk cId="0" sldId="1256"/>
            <ac:spMk id="2" creationId="{00000000-0000-0000-0000-000000000000}"/>
          </ac:spMkLst>
        </pc:spChg>
      </pc:sldChg>
      <pc:sldChg chg="modSp mod">
        <pc:chgData name="Linh Đặng" userId="d90d8516007d6d71" providerId="LiveId" clId="{36D8DF82-3499-4C97-8889-61E6088629B3}" dt="2024-03-13T15:32:52.353" v="19" actId="1076"/>
        <pc:sldMkLst>
          <pc:docMk/>
          <pc:sldMk cId="0" sldId="1463"/>
        </pc:sldMkLst>
        <pc:spChg chg="mod">
          <ac:chgData name="Linh Đặng" userId="d90d8516007d6d71" providerId="LiveId" clId="{36D8DF82-3499-4C97-8889-61E6088629B3}" dt="2024-03-13T15:32:06.504" v="10" actId="1076"/>
          <ac:spMkLst>
            <pc:docMk/>
            <pc:sldMk cId="0" sldId="1463"/>
            <ac:spMk id="5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2:25.228" v="14" actId="1076"/>
          <ac:spMkLst>
            <pc:docMk/>
            <pc:sldMk cId="0" sldId="1463"/>
            <ac:spMk id="6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2:30.100" v="15" actId="1076"/>
          <ac:spMkLst>
            <pc:docMk/>
            <pc:sldMk cId="0" sldId="1463"/>
            <ac:spMk id="8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1:30.797" v="4" actId="14100"/>
          <ac:spMkLst>
            <pc:docMk/>
            <pc:sldMk cId="0" sldId="1463"/>
            <ac:spMk id="9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2:03.509" v="9" actId="14100"/>
          <ac:spMkLst>
            <pc:docMk/>
            <pc:sldMk cId="0" sldId="1463"/>
            <ac:spMk id="19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1:22.315" v="2" actId="1076"/>
          <ac:spMkLst>
            <pc:docMk/>
            <pc:sldMk cId="0" sldId="1463"/>
            <ac:spMk id="20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2:48.275" v="17" actId="14100"/>
          <ac:spMkLst>
            <pc:docMk/>
            <pc:sldMk cId="0" sldId="1463"/>
            <ac:spMk id="24" creationId="{00000000-0000-0000-0000-000000000000}"/>
          </ac:spMkLst>
        </pc:spChg>
        <pc:spChg chg="mod">
          <ac:chgData name="Linh Đặng" userId="d90d8516007d6d71" providerId="LiveId" clId="{36D8DF82-3499-4C97-8889-61E6088629B3}" dt="2024-03-13T15:32:44.126" v="16" actId="1076"/>
          <ac:spMkLst>
            <pc:docMk/>
            <pc:sldMk cId="0" sldId="1463"/>
            <ac:spMk id="25" creationId="{00000000-0000-0000-0000-000000000000}"/>
          </ac:spMkLst>
        </pc:spChg>
        <pc:picChg chg="mod">
          <ac:chgData name="Linh Đặng" userId="d90d8516007d6d71" providerId="LiveId" clId="{36D8DF82-3499-4C97-8889-61E6088629B3}" dt="2024-03-13T15:32:52.353" v="19" actId="1076"/>
          <ac:picMkLst>
            <pc:docMk/>
            <pc:sldMk cId="0" sldId="1463"/>
            <ac:picMk id="5126" creationId="{00000000-0000-0000-0000-000000000000}"/>
          </ac:picMkLst>
        </pc:picChg>
      </pc:sldChg>
      <pc:sldChg chg="modSp mod">
        <pc:chgData name="Linh Đặng" userId="d90d8516007d6d71" providerId="LiveId" clId="{36D8DF82-3499-4C97-8889-61E6088629B3}" dt="2024-03-13T15:35:14.703" v="179" actId="20577"/>
        <pc:sldMkLst>
          <pc:docMk/>
          <pc:sldMk cId="0" sldId="1487"/>
        </pc:sldMkLst>
        <pc:spChg chg="mod">
          <ac:chgData name="Linh Đặng" userId="d90d8516007d6d71" providerId="LiveId" clId="{36D8DF82-3499-4C97-8889-61E6088629B3}" dt="2024-03-13T15:35:14.703" v="179" actId="20577"/>
          <ac:spMkLst>
            <pc:docMk/>
            <pc:sldMk cId="0" sldId="1487"/>
            <ac:spMk id="38" creationId="{00000000-0000-0000-0000-000000000000}"/>
          </ac:spMkLst>
        </pc:spChg>
      </pc:sldChg>
      <pc:sldChg chg="modSp del mod">
        <pc:chgData name="Linh Đặng" userId="d90d8516007d6d71" providerId="LiveId" clId="{36D8DF82-3499-4C97-8889-61E6088629B3}" dt="2024-03-13T15:55:54.629" v="208" actId="2696"/>
        <pc:sldMkLst>
          <pc:docMk/>
          <pc:sldMk cId="0" sldId="1492"/>
        </pc:sldMkLst>
        <pc:spChg chg="mod">
          <ac:chgData name="Linh Đặng" userId="d90d8516007d6d71" providerId="LiveId" clId="{36D8DF82-3499-4C97-8889-61E6088629B3}" dt="2024-03-13T15:43:42.425" v="205"/>
          <ac:spMkLst>
            <pc:docMk/>
            <pc:sldMk cId="0" sldId="1492"/>
            <ac:spMk id="38" creationId="{00000000-0000-0000-0000-000000000000}"/>
          </ac:spMkLst>
        </pc:spChg>
      </pc:sldChg>
      <pc:sldChg chg="add del">
        <pc:chgData name="Linh Đặng" userId="d90d8516007d6d71" providerId="LiveId" clId="{36D8DF82-3499-4C97-8889-61E6088629B3}" dt="2024-03-13T15:55:42.026" v="207" actId="2696"/>
        <pc:sldMkLst>
          <pc:docMk/>
          <pc:sldMk cId="0" sldId="1493"/>
        </pc:sldMkLst>
      </pc:sldChg>
      <pc:sldChg chg="modSp mod">
        <pc:chgData name="Linh Đặng" userId="d90d8516007d6d71" providerId="LiveId" clId="{36D8DF82-3499-4C97-8889-61E6088629B3}" dt="2024-03-13T16:01:41.608" v="301" actId="20577"/>
        <pc:sldMkLst>
          <pc:docMk/>
          <pc:sldMk cId="0" sldId="1498"/>
        </pc:sldMkLst>
        <pc:spChg chg="mod">
          <ac:chgData name="Linh Đặng" userId="d90d8516007d6d71" providerId="LiveId" clId="{36D8DF82-3499-4C97-8889-61E6088629B3}" dt="2024-03-13T16:01:33.520" v="295" actId="20577"/>
          <ac:spMkLst>
            <pc:docMk/>
            <pc:sldMk cId="0" sldId="1498"/>
            <ac:spMk id="18" creationId="{00000000-0000-0000-0000-000000000000}"/>
          </ac:spMkLst>
        </pc:spChg>
        <pc:spChg chg="mod">
          <ac:chgData name="Linh Đặng" userId="d90d8516007d6d71" providerId="LiveId" clId="{36D8DF82-3499-4C97-8889-61E6088629B3}" dt="2024-03-13T16:01:32.009" v="293" actId="20577"/>
          <ac:spMkLst>
            <pc:docMk/>
            <pc:sldMk cId="0" sldId="1498"/>
            <ac:spMk id="26" creationId="{00000000-0000-0000-0000-000000000000}"/>
          </ac:spMkLst>
        </pc:spChg>
        <pc:spChg chg="mod">
          <ac:chgData name="Linh Đặng" userId="d90d8516007d6d71" providerId="LiveId" clId="{36D8DF82-3499-4C97-8889-61E6088629B3}" dt="2024-03-13T16:01:32.233" v="294" actId="20577"/>
          <ac:spMkLst>
            <pc:docMk/>
            <pc:sldMk cId="0" sldId="1498"/>
            <ac:spMk id="31" creationId="{00000000-0000-0000-0000-000000000000}"/>
          </ac:spMkLst>
        </pc:spChg>
        <pc:spChg chg="mod">
          <ac:chgData name="Linh Đặng" userId="d90d8516007d6d71" providerId="LiveId" clId="{36D8DF82-3499-4C97-8889-61E6088629B3}" dt="2024-03-13T16:01:41.608" v="301" actId="20577"/>
          <ac:spMkLst>
            <pc:docMk/>
            <pc:sldMk cId="0" sldId="1498"/>
            <ac:spMk id="38" creationId="{00000000-0000-0000-0000-000000000000}"/>
          </ac:spMkLst>
        </pc:spChg>
      </pc:sldChg>
      <pc:sldChg chg="modSp mod">
        <pc:chgData name="Linh Đặng" userId="d90d8516007d6d71" providerId="LiveId" clId="{36D8DF82-3499-4C97-8889-61E6088629B3}" dt="2024-03-13T15:33:47.724" v="106" actId="20577"/>
        <pc:sldMkLst>
          <pc:docMk/>
          <pc:sldMk cId="774986720" sldId="1508"/>
        </pc:sldMkLst>
        <pc:spChg chg="mod">
          <ac:chgData name="Linh Đặng" userId="d90d8516007d6d71" providerId="LiveId" clId="{36D8DF82-3499-4C97-8889-61E6088629B3}" dt="2024-03-13T15:33:47.724" v="106" actId="20577"/>
          <ac:spMkLst>
            <pc:docMk/>
            <pc:sldMk cId="774986720" sldId="1508"/>
            <ac:spMk id="38" creationId="{00000000-0000-0000-0000-000000000000}"/>
          </ac:spMkLst>
        </pc:spChg>
      </pc:sldChg>
      <pc:sldChg chg="addSp delSp modSp mod">
        <pc:chgData name="Linh Đặng" userId="d90d8516007d6d71" providerId="LiveId" clId="{36D8DF82-3499-4C97-8889-61E6088629B3}" dt="2024-03-13T16:01:40.505" v="300" actId="20577"/>
        <pc:sldMkLst>
          <pc:docMk/>
          <pc:sldMk cId="2469582403" sldId="1509"/>
        </pc:sldMkLst>
        <pc:spChg chg="add mod">
          <ac:chgData name="Linh Đặng" userId="d90d8516007d6d71" providerId="LiveId" clId="{36D8DF82-3499-4C97-8889-61E6088629B3}" dt="2024-03-13T16:01:05.774" v="289"/>
          <ac:spMkLst>
            <pc:docMk/>
            <pc:sldMk cId="2469582403" sldId="1509"/>
            <ac:spMk id="2" creationId="{2C3CC0D4-D5BE-C0D1-0B81-E17ADB87C4B8}"/>
          </ac:spMkLst>
        </pc:spChg>
        <pc:spChg chg="add del mod">
          <ac:chgData name="Linh Đặng" userId="d90d8516007d6d71" providerId="LiveId" clId="{36D8DF82-3499-4C97-8889-61E6088629B3}" dt="2024-03-13T16:01:40.505" v="300" actId="20577"/>
          <ac:spMkLst>
            <pc:docMk/>
            <pc:sldMk cId="2469582403" sldId="1509"/>
            <ac:spMk id="2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2DCE6-E7D7-4B65-AA0A-D36FB66899E3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48F3-C8DF-40EE-89D3-A1478F48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1897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494A19FF-94DB-4E94-9F66-1D3D1FC66D5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2" rIns="91303" bIns="456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03" tIns="45652" rIns="91303" bIns="45652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BA92B7FE-E090-419E-85CC-FE9E9643E8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1576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8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20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856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40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24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85" algn="l" defTabSz="99568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수행의 시작/종료 4"/>
          <p:cNvSpPr/>
          <p:nvPr userDrawn="1"/>
        </p:nvSpPr>
        <p:spPr>
          <a:xfrm>
            <a:off x="3294577" y="10329740"/>
            <a:ext cx="972108" cy="252028"/>
          </a:xfrm>
          <a:prstGeom prst="flowChartTermina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579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나눔고딕" panose="020D0604000000000000" pitchFamily="50" charset="-127"/>
              </a:rPr>
              <a:t>‹#›</a:t>
            </a:fld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Ⅴ-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Ⅶ-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조건표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비교표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4" y="10231543"/>
            <a:ext cx="622300" cy="1163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0614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755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바탕체" pitchFamily="17" charset="-127"/>
              </a:rPr>
              <a:t>Ⅱ -</a:t>
            </a:r>
            <a:fld id="{21816418-3A87-4D78-AB0D-1A96FAE41C28}" type="slidenum">
              <a:rPr kumimoji="0" lang="en-US" altLang="ko-KR" sz="755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바탕체" pitchFamily="17" charset="-127"/>
              </a:rPr>
              <a:t>‹#›</a:t>
            </a:fld>
            <a:endParaRPr kumimoji="0" lang="en-US" altLang="ko-KR" sz="755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바탕체" pitchFamily="17" charset="-127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itchFamily="18" charset="-127"/>
                <a:ea typeface="HY견명조" pitchFamily="18" charset="-127"/>
              </a:r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091" y="6282804"/>
            <a:ext cx="2187080" cy="4680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28" y="8551056"/>
            <a:ext cx="1985206" cy="794082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76275" y="1278248"/>
            <a:ext cx="6408712" cy="1098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Tập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huấn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hệ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thống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thông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tin an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toàn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thực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phẩm</a:t>
            </a:r>
            <a:endParaRPr lang="en-US" altLang="ko-KR" sz="2200" b="1" kern="0" spc="0" dirty="0">
              <a:solidFill>
                <a:srgbClr val="000000"/>
              </a:solidFill>
              <a:effectLst/>
              <a:latin typeface="Bahnschrift SemiBold SemiConden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tại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Việt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Nam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năm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2023</a:t>
            </a:r>
            <a:endParaRPr lang="ko-KR" altLang="en-US" sz="2200" kern="0" spc="0" dirty="0">
              <a:solidFill>
                <a:srgbClr val="000000"/>
              </a:solidFill>
              <a:effectLst/>
              <a:latin typeface="Bahnschrift SemiBold SemiConden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684967" y="2862424"/>
            <a:ext cx="612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0"/>
            <a:ext cx="7562850" cy="1473334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1">
                  <a:lumMod val="45000"/>
                  <a:lumOff val="55000"/>
                </a:schemeClr>
              </a:gs>
              <a:gs pos="11000">
                <a:schemeClr val="accent1">
                  <a:lumMod val="45000"/>
                  <a:lumOff val="55000"/>
                </a:schemeClr>
              </a:gs>
              <a:gs pos="2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Bahnschrift SemiBold SemiConden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58168"/>
            <a:ext cx="7562850" cy="396044"/>
          </a:xfrm>
          <a:prstGeom prst="rect">
            <a:avLst/>
          </a:prstGeom>
          <a:solidFill>
            <a:srgbClr val="4C4C5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itchFamily="34" charset="0"/>
            </a:endParaRPr>
          </a:p>
        </p:txBody>
      </p:sp>
      <p:sp>
        <p:nvSpPr>
          <p:cNvPr id="8" name="Rectangle 369"/>
          <p:cNvSpPr>
            <a:spLocks noChangeArrowheads="1"/>
          </p:cNvSpPr>
          <p:nvPr userDrawn="1"/>
        </p:nvSpPr>
        <p:spPr bwMode="auto">
          <a:xfrm>
            <a:off x="180231" y="162124"/>
            <a:ext cx="5112568" cy="2160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lvl="0" defTabSz="962025" fontAlgn="base" latinLnBrk="0">
              <a:lnSpc>
                <a:spcPct val="125000"/>
              </a:lnSpc>
              <a:spcBef>
                <a:spcPct val="70000"/>
              </a:spcBef>
            </a:pP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Thiết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lập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hệ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thống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thông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tin an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toàn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thực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phẩm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tại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Việt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Nam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năm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2023 (Giai </a:t>
            </a:r>
            <a:r>
              <a:rPr lang="en-US" altLang="ko-KR" sz="1100" b="0" i="0" kern="0" spc="-50" dirty="0" err="1">
                <a:latin typeface="Bahnschrift SemiBold SemiConden" pitchFamily="34" charset="0"/>
                <a:ea typeface="나눔고딕 Bold" panose="020D0804000000000000" pitchFamily="50" charset="-127"/>
              </a:rPr>
              <a:t>đoạn</a:t>
            </a:r>
            <a:r>
              <a:rPr lang="en-US" altLang="ko-KR" sz="1100" b="0" i="0" kern="0" spc="-50" dirty="0">
                <a:latin typeface="Bahnschrift SemiBold SemiConden" pitchFamily="34" charset="0"/>
                <a:ea typeface="나눔고딕 Bold" panose="020D0804000000000000" pitchFamily="50" charset="-127"/>
              </a:rPr>
              <a:t> 4)</a:t>
            </a:r>
            <a:endParaRPr lang="ko-KR" altLang="en-US" sz="1100" b="0" i="0" kern="0" spc="-50" dirty="0">
              <a:latin typeface="Bahnschrift SemiBold SemiConden" pitchFamily="34" charset="0"/>
              <a:ea typeface="나눔고딕 Bold" panose="020D08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9" y="10269364"/>
            <a:ext cx="1500974" cy="32122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99" y="10032933"/>
            <a:ext cx="1985206" cy="794082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 userDrawn="1"/>
        </p:nvSpPr>
        <p:spPr bwMode="auto">
          <a:xfrm>
            <a:off x="108223" y="186871"/>
            <a:ext cx="45719" cy="23853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9044" rIns="0" bIns="-19044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2921015" y="2430376"/>
            <a:ext cx="3921266" cy="430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 latinLnBrk="0">
              <a:lnSpc>
                <a:spcPct val="160000"/>
              </a:lnSpc>
            </a:pP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Tài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liệu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tập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huấn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người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dùng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–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Cấp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quận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/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huyện</a:t>
            </a:r>
            <a:endParaRPr lang="ko-KR" altLang="en-US" sz="600" kern="0" spc="0" dirty="0">
              <a:solidFill>
                <a:srgbClr val="000000"/>
              </a:solidFill>
              <a:effectLst/>
              <a:latin typeface="Bahnschrift SemiBold SemiConden" pitchFamily="34" charset="0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672620" y="3042444"/>
          <a:ext cx="3744416" cy="656844"/>
        </p:xfrm>
        <a:graphic>
          <a:graphicData uri="http://schemas.openxmlformats.org/drawingml/2006/table">
            <a:tbl>
              <a:tblPr/>
              <a:tblGrid>
                <a:gridCol w="1302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20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1.0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Ngày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sửa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alt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08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vi-VN" alt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12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itchFamily="34" charset="0"/>
                          <a:ea typeface="HY헤드라인M" panose="02030600000101010101" pitchFamily="18" charset="-127"/>
                        </a:rPr>
                        <a:t>/2023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2542151" y="8299028"/>
            <a:ext cx="2476960" cy="3852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04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ko-KR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Công</a:t>
            </a:r>
            <a:r>
              <a:rPr lang="en-US" altLang="ko-KR" b="1" kern="0" dirty="0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 ty TNHH </a:t>
            </a:r>
            <a:r>
              <a:rPr lang="en-US" altLang="ko-KR" b="1" kern="0" dirty="0" err="1">
                <a:solidFill>
                  <a:srgbClr val="000000"/>
                </a:solidFill>
                <a:latin typeface="Bahnschrift SemiBold SemiConden" pitchFamily="34" charset="0"/>
                <a:ea typeface="HY헤드라인M" panose="02030600000101010101" pitchFamily="18" charset="-127"/>
              </a:rPr>
              <a:t>Misotech</a:t>
            </a:r>
            <a:endParaRPr lang="ko-KR" altLang="en-US" sz="900" b="1" kern="0" spc="0" dirty="0">
              <a:solidFill>
                <a:srgbClr val="000000"/>
              </a:solidFill>
              <a:effectLst/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572348"/>
            <a:ext cx="5438149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730" b="1"/>
            </a:lvl1pPr>
          </a:lstStyle>
          <a:p>
            <a:r>
              <a:rPr lang="en-US" altLang="ko-KR" dirty="0">
                <a:solidFill>
                  <a:schemeClr val="bg1"/>
                </a:solidFill>
                <a:latin typeface="Bahnschrift SemiBold SemiConden" pitchFamily="34" charset="0"/>
              </a:rPr>
              <a:t>    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itchFamily="34" charset="0"/>
              </a:rPr>
              <a:t>Mục</a:t>
            </a:r>
            <a:r>
              <a:rPr lang="vi-VN" altLang="ko-KR" dirty="0">
                <a:solidFill>
                  <a:schemeClr val="bg1"/>
                </a:solidFill>
                <a:latin typeface="Bahnschrift SemiBold SemiConden" pitchFamily="34" charset="0"/>
              </a:rPr>
              <a:t>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itchFamily="34" charset="0"/>
              </a:rPr>
              <a:t>lục</a:t>
            </a:r>
            <a:endParaRPr lang="ko-KR" altLang="en-US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sp>
        <p:nvSpPr>
          <p:cNvPr id="8" name="AutoShape 140"/>
          <p:cNvSpPr>
            <a:spLocks noChangeArrowheads="1"/>
          </p:cNvSpPr>
          <p:nvPr/>
        </p:nvSpPr>
        <p:spPr bwMode="auto">
          <a:xfrm>
            <a:off x="366654" y="1036320"/>
            <a:ext cx="6844776" cy="9084732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>
            <a:solidFill>
              <a:schemeClr val="bg1">
                <a:lumMod val="75000"/>
              </a:schemeClr>
            </a:solidFill>
            <a:round/>
          </a:ln>
        </p:spPr>
        <p:txBody>
          <a:bodyPr wrap="none" anchor="ctr"/>
          <a:lstStyle/>
          <a:p>
            <a:pPr algn="ctr" defTabSz="995680" latinLnBrk="0"/>
            <a:endParaRPr lang="ko-KR" altLang="en-US" kern="0" dirty="0">
              <a:solidFill>
                <a:sysClr val="windowText" lastClr="000000"/>
              </a:solidFill>
              <a:latin typeface="Bahnschrift SemiBold SemiConden" pitchFamily="34" charset="0"/>
              <a:ea typeface="-웹윤고딕13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0631" y="1043712"/>
            <a:ext cx="6480000" cy="2452338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err="1">
                <a:latin typeface="Bahnschrift SemiBold SemiConden" pitchFamily="34" charset="0"/>
              </a:rPr>
              <a:t>Đăng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nhập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err="1">
                <a:latin typeface="Bahnschrift SemiBold SemiConden" pitchFamily="34" charset="0"/>
              </a:rPr>
              <a:t>Quản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lý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84074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altLang="ko-KR" sz="1300" dirty="0">
                <a:latin typeface="Bahnschrift SemiBold SemiConden" pitchFamily="34" charset="0"/>
              </a:rPr>
              <a:t>Thông tin </a:t>
            </a:r>
            <a:r>
              <a:rPr lang="en-US" altLang="ko-KR" sz="1300" dirty="0" err="1">
                <a:latin typeface="Bahnschrift SemiBold SemiConden" pitchFamily="34" charset="0"/>
              </a:rPr>
              <a:t>tài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khoản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84074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công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tác</a:t>
            </a:r>
            <a:r>
              <a:rPr lang="en-US" altLang="ko-KR" sz="1300" dirty="0">
                <a:latin typeface="Bahnschrift SemiBold SemiConden" pitchFamily="34" charset="0"/>
              </a:rPr>
              <a:t> ATTP</a:t>
            </a:r>
          </a:p>
          <a:p>
            <a:pPr marL="1338580" lvl="2" indent="-342900">
              <a:lnSpc>
                <a:spcPct val="150000"/>
              </a:lnSpc>
              <a:buFont typeface="+mj-lt"/>
              <a:buAutoNum type="alphaL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6 </a:t>
            </a:r>
            <a:r>
              <a:rPr lang="en-US" altLang="ko-KR" sz="1300" dirty="0" err="1">
                <a:latin typeface="Bahnschrift SemiBold SemiConden" pitchFamily="34" charset="0"/>
              </a:rPr>
              <a:t>tháng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1338580" lvl="2" indent="-342900">
              <a:lnSpc>
                <a:spcPct val="150000"/>
              </a:lnSpc>
              <a:buFont typeface="+mj-lt"/>
              <a:buAutoNum type="alphaLcPeriod"/>
            </a:pPr>
            <a:r>
              <a:rPr lang="en-US" altLang="ko-KR" sz="1300" dirty="0" err="1">
                <a:latin typeface="Bahnschrift SemiBold SemiConden" pitchFamily="34" charset="0"/>
              </a:rPr>
              <a:t>Báo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cáo</a:t>
            </a:r>
            <a:r>
              <a:rPr lang="en-US" altLang="ko-KR" sz="1300" dirty="0">
                <a:latin typeface="Bahnschrift SemiBold SemiConden" pitchFamily="34" charset="0"/>
              </a:rPr>
              <a:t> 12 </a:t>
            </a:r>
            <a:r>
              <a:rPr lang="en-US" altLang="ko-KR" sz="1300" dirty="0" err="1">
                <a:latin typeface="Bahnschrift SemiBold SemiConden" pitchFamily="34" charset="0"/>
              </a:rPr>
              <a:t>tháng</a:t>
            </a:r>
            <a:endParaRPr lang="en-US" altLang="ko-KR" sz="1300" dirty="0">
              <a:latin typeface="Bahnschrift SemiBold SemiConden" pitchFamily="34" charset="0"/>
            </a:endParaRPr>
          </a:p>
          <a:p>
            <a:pPr marL="84074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altLang="ko-KR" sz="1300" dirty="0">
                <a:latin typeface="Bahnschrift SemiBold SemiConden" pitchFamily="34" charset="0"/>
              </a:rPr>
              <a:t>Báo cáo tháng hành động vì ATTP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err="1">
                <a:latin typeface="Bahnschrift SemiBold SemiConden" pitchFamily="34" charset="0"/>
              </a:rPr>
              <a:t>Đăng</a:t>
            </a:r>
            <a:r>
              <a:rPr lang="en-US" altLang="ko-KR" sz="1300" dirty="0">
                <a:latin typeface="Bahnschrift SemiBold SemiConden" pitchFamily="34" charset="0"/>
              </a:rPr>
              <a:t> </a:t>
            </a:r>
            <a:r>
              <a:rPr lang="en-US" altLang="ko-KR" sz="1300" dirty="0" err="1">
                <a:latin typeface="Bahnschrift SemiBold SemiConden" pitchFamily="34" charset="0"/>
              </a:rPr>
              <a:t>xuất</a:t>
            </a:r>
            <a:endParaRPr lang="en-US" altLang="ko-KR" sz="1300" dirty="0"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22" y="3831497"/>
            <a:ext cx="4393418" cy="2355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Đăng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nhập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vào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hệ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thống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truy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theo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đường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dẫn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được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cung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được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cung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(bao </a:t>
            </a:r>
            <a:r>
              <a:rPr lang="en-US" altLang="ko-KR" sz="1400" dirty="0" err="1">
                <a:latin typeface="Bahnschrift SemiBold SemiConden" pitchFamily="34" charset="0"/>
              </a:rPr>
              <a:t>gồm</a:t>
            </a:r>
            <a:r>
              <a:rPr lang="en-US" altLang="ko-KR" sz="1400" dirty="0">
                <a:latin typeface="Bahnschrift SemiBold SemiConden" pitchFamily="34" charset="0"/>
              </a:rPr>
              <a:t> ID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Ấn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nút</a:t>
            </a:r>
            <a:r>
              <a:rPr lang="en-US" altLang="ko-KR" sz="1400" dirty="0">
                <a:latin typeface="Bahnschrift SemiBold SemiConden" pitchFamily="34" charset="0"/>
              </a:rPr>
              <a:t> “LOGIN” </a:t>
            </a:r>
            <a:r>
              <a:rPr lang="en-US" altLang="ko-KR" sz="1400" dirty="0" err="1">
                <a:latin typeface="Bahnschrift SemiBold SemiConden" pitchFamily="34" charset="0"/>
              </a:rPr>
              <a:t>để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tiến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1.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Đăng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nhập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Mở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duyệt</a:t>
            </a:r>
            <a:r>
              <a:rPr lang="en-US" altLang="ko-KR" sz="1000" dirty="0">
                <a:latin typeface="Bahnschrift SemiBold SemiConden" pitchFamily="34" charset="0"/>
              </a:rPr>
              <a:t> web,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đường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dẫn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hệ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cung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Sau khi chuyển đến màn hình đăng nhập, nhập vào thông tin đăng nhập đã được cung cấp (bao gồm </a:t>
            </a:r>
            <a:r>
              <a:rPr lang="vi-VN" altLang="ko-KR" sz="1000" dirty="0">
                <a:latin typeface="Bahnschrift SemiBold SemiConden" pitchFamily="34" charset="0"/>
              </a:rPr>
              <a:t>tên đăng nhập</a:t>
            </a:r>
            <a:r>
              <a:rPr lang="en-US" altLang="ko-KR" sz="1000" dirty="0">
                <a:latin typeface="Bahnschrift SemiBold SemiConden" pitchFamily="34" charset="0"/>
              </a:rPr>
              <a:t> và mật khẩu).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Ấn vào nút “</a:t>
            </a:r>
            <a:r>
              <a:rPr lang="vi-VN" altLang="ko-KR" sz="1000" dirty="0">
                <a:latin typeface="Bahnschrift SemiBold SemiConden" pitchFamily="34" charset="0"/>
              </a:rPr>
              <a:t>ĐĂNG NHẬP</a:t>
            </a:r>
            <a:r>
              <a:rPr lang="en-US" altLang="ko-KR" sz="1000" dirty="0">
                <a:latin typeface="Bahnschrift SemiBold SemiConden" pitchFamily="34" charset="0"/>
              </a:rPr>
              <a:t>” để tiến hành đăng nhập vào hệ thống quản lý báo cáo.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bại</a:t>
            </a:r>
            <a:r>
              <a:rPr lang="en-US" altLang="ko-KR" sz="1000" dirty="0">
                <a:latin typeface="Bahnschrift SemiBold SemiConden" pitchFamily="34" charset="0"/>
              </a:rPr>
              <a:t> (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hoặc</a:t>
            </a:r>
            <a:r>
              <a:rPr lang="en-US" altLang="ko-KR" sz="1000" dirty="0">
                <a:latin typeface="Bahnschrift SemiBold SemiConden" pitchFamily="34" charset="0"/>
              </a:rPr>
              <a:t> ID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) </a:t>
            </a:r>
            <a:r>
              <a:rPr lang="en-US" altLang="ko-KR" sz="1000" dirty="0" err="1">
                <a:latin typeface="Bahnschrift SemiBold SemiConden" pitchFamily="34" charset="0"/>
              </a:rPr>
              <a:t>quá</a:t>
            </a:r>
            <a:r>
              <a:rPr lang="en-US" altLang="ko-KR" sz="1000" dirty="0">
                <a:latin typeface="Bahnschrift SemiBold SemiConden" pitchFamily="34" charset="0"/>
              </a:rPr>
              <a:t> 5 </a:t>
            </a:r>
            <a:r>
              <a:rPr lang="en-US" altLang="ko-KR" sz="1000" dirty="0" err="1">
                <a:latin typeface="Bahnschrift SemiBold SemiConden" pitchFamily="34" charset="0"/>
              </a:rPr>
              <a:t>lần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24 </a:t>
            </a:r>
            <a:r>
              <a:rPr lang="en-US" altLang="ko-KR" sz="1000" dirty="0" err="1">
                <a:latin typeface="Bahnschrift SemiBold SemiConden" pitchFamily="34" charset="0"/>
              </a:rPr>
              <a:t>giờ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6757" y="6425749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đăng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nhập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6635" y="4878647"/>
            <a:ext cx="1764196" cy="51215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Speech Bubble: Oval 11"/>
          <p:cNvSpPr/>
          <p:nvPr/>
        </p:nvSpPr>
        <p:spPr>
          <a:xfrm>
            <a:off x="5615277" y="473922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6635" y="5418708"/>
            <a:ext cx="1764196" cy="32403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Speech Bubble: Oval 14"/>
          <p:cNvSpPr/>
          <p:nvPr/>
        </p:nvSpPr>
        <p:spPr>
          <a:xfrm>
            <a:off x="5615277" y="539080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15" y="3056827"/>
            <a:ext cx="6840000" cy="295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Thông tin </a:t>
            </a:r>
            <a:r>
              <a:rPr lang="en-US" altLang="ko-KR" sz="1800" b="1" dirty="0" err="1">
                <a:latin typeface="Bahnschrift SemiBold SemiConden" pitchFamily="34" charset="0"/>
              </a:rPr>
              <a:t>tài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khoản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mặc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định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sau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xem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sửa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đổi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cũng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như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trang</a:t>
            </a:r>
            <a:r>
              <a:rPr lang="en-US" altLang="ko-KR" sz="1400" dirty="0">
                <a:latin typeface="Bahnschrift SemiBold SemiConden" pitchFamily="34" charset="0"/>
              </a:rPr>
              <a:t> “Thông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”.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A. 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tài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khoản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Thanh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hướng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hệ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thống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Bảng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như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thoại</a:t>
            </a:r>
            <a:r>
              <a:rPr lang="en-US" altLang="ko-KR" sz="1000" dirty="0">
                <a:latin typeface="Bahnschrift SemiBold SemiConden" pitchFamily="34" charset="0"/>
              </a:rPr>
              <a:t>, email, </a:t>
            </a:r>
            <a:r>
              <a:rPr lang="en-US" altLang="ko-KR" sz="1000" dirty="0" err="1">
                <a:latin typeface="Bahnschrift SemiBold SemiConden" pitchFamily="34" charset="0"/>
              </a:rPr>
              <a:t>ghi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chú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sang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302639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thông</a:t>
            </a:r>
            <a:r>
              <a:rPr lang="en-US" altLang="ko-KR" sz="1000" i="1" dirty="0">
                <a:latin typeface="Bahnschrift SemiBold SemiConden" pitchFamily="34" charset="0"/>
              </a:rPr>
              <a:t> tin </a:t>
            </a:r>
            <a:r>
              <a:rPr lang="en-US" altLang="ko-KR" sz="1000" i="1" dirty="0" err="1">
                <a:latin typeface="Bahnschrift SemiBold SemiConden" pitchFamily="34" charset="0"/>
              </a:rPr>
              <a:t>tài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khoản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8015" y="3366479"/>
            <a:ext cx="1026331" cy="9361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Speech Bubble: Oval 4"/>
          <p:cNvSpPr/>
          <p:nvPr/>
        </p:nvSpPr>
        <p:spPr>
          <a:xfrm>
            <a:off x="1296375" y="3161506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6375" y="3726519"/>
            <a:ext cx="5580620" cy="13727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238783" y="3467919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83119" y="5136971"/>
            <a:ext cx="1045884" cy="23225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Speech Bubble: Oval 13"/>
          <p:cNvSpPr/>
          <p:nvPr/>
        </p:nvSpPr>
        <p:spPr>
          <a:xfrm>
            <a:off x="5903119" y="5253098"/>
            <a:ext cx="180000" cy="180000"/>
          </a:xfrm>
          <a:prstGeom prst="wedgeEllipseCallout">
            <a:avLst>
              <a:gd name="adj1" fmla="val 46636"/>
              <a:gd name="adj2" fmla="val -4862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7" y="3596984"/>
            <a:ext cx="6181832" cy="264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Thông tin </a:t>
            </a:r>
            <a:r>
              <a:rPr lang="en-US" altLang="ko-KR" sz="1800" b="1" dirty="0" err="1">
                <a:latin typeface="Bahnschrift SemiBold SemiConden" pitchFamily="34" charset="0"/>
              </a:rPr>
              <a:t>tài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khoản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mặc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định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sau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xem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sửa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đổi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cũng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như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trang</a:t>
            </a:r>
            <a:r>
              <a:rPr lang="en-US" altLang="ko-KR" sz="1400" dirty="0">
                <a:latin typeface="Bahnschrift SemiBold SemiConden" pitchFamily="34" charset="0"/>
              </a:rPr>
              <a:t> “Thông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”.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A. 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tài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khoản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phép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thoại</a:t>
            </a:r>
            <a:r>
              <a:rPr lang="en-US" altLang="ko-KR" sz="1000" dirty="0">
                <a:latin typeface="Bahnschrift SemiBold SemiConden" pitchFamily="34" charset="0"/>
              </a:rPr>
              <a:t>, email, </a:t>
            </a:r>
            <a:r>
              <a:rPr lang="en-US" altLang="ko-KR" sz="1000" dirty="0" err="1">
                <a:latin typeface="Bahnschrift SemiBold SemiConden" pitchFamily="34" charset="0"/>
              </a:rPr>
              <a:t>ghi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chú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về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về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ngày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cuối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70461" y="5218271"/>
            <a:ext cx="450030" cy="14765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Speech Bubble: Oval 4"/>
          <p:cNvSpPr/>
          <p:nvPr/>
        </p:nvSpPr>
        <p:spPr>
          <a:xfrm>
            <a:off x="5199899" y="438531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70461" y="4626620"/>
            <a:ext cx="3366354" cy="51557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453903" y="514219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32913" y="5232197"/>
            <a:ext cx="803902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Speech Bubble: Oval 13"/>
          <p:cNvSpPr/>
          <p:nvPr/>
        </p:nvSpPr>
        <p:spPr>
          <a:xfrm>
            <a:off x="1890461" y="5365924"/>
            <a:ext cx="180000" cy="180000"/>
          </a:xfrm>
          <a:prstGeom prst="wedgeEllipseCallout">
            <a:avLst>
              <a:gd name="adj1" fmla="val 46636"/>
              <a:gd name="adj2" fmla="val -4862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7" name="직사각형 37"/>
          <p:cNvSpPr/>
          <p:nvPr/>
        </p:nvSpPr>
        <p:spPr>
          <a:xfrm>
            <a:off x="540631" y="6695926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sửa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thông</a:t>
            </a:r>
            <a:r>
              <a:rPr lang="en-US" altLang="ko-KR" sz="1000" i="1" dirty="0">
                <a:latin typeface="Bahnschrift SemiBold SemiConden" pitchFamily="34" charset="0"/>
              </a:rPr>
              <a:t> tin </a:t>
            </a:r>
            <a:r>
              <a:rPr lang="en-US" altLang="ko-KR" sz="1000" i="1" dirty="0" err="1">
                <a:latin typeface="Bahnschrift SemiBold SemiConden" pitchFamily="34" charset="0"/>
              </a:rPr>
              <a:t>tài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khoản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2" y="3172726"/>
            <a:ext cx="6853492" cy="2952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4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Thông tin </a:t>
            </a:r>
            <a:r>
              <a:rPr lang="en-US" altLang="ko-KR" sz="1800" b="1" dirty="0" err="1">
                <a:latin typeface="Bahnschrift SemiBold SemiConden" pitchFamily="34" charset="0"/>
              </a:rPr>
              <a:t>tài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khoản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mặc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định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sau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lý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xem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sửa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đổi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cũng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như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thông</a:t>
            </a:r>
            <a:r>
              <a:rPr lang="en-US" altLang="ko-KR" sz="1400" dirty="0">
                <a:latin typeface="Bahnschrift SemiBold SemiConden" pitchFamily="34" charset="0"/>
              </a:rPr>
              <a:t> tin </a:t>
            </a:r>
            <a:r>
              <a:rPr lang="en-US" altLang="ko-KR" sz="1400" dirty="0" err="1">
                <a:latin typeface="Bahnschrift SemiBold SemiConden" pitchFamily="34" charset="0"/>
              </a:rPr>
              <a:t>mật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trang</a:t>
            </a:r>
            <a:r>
              <a:rPr lang="en-US" altLang="ko-KR" sz="1400" dirty="0">
                <a:latin typeface="Bahnschrift SemiBold SemiConden" pitchFamily="34" charset="0"/>
              </a:rPr>
              <a:t> “Thông tin </a:t>
            </a:r>
            <a:r>
              <a:rPr lang="en-US" altLang="ko-KR" sz="1400" dirty="0" err="1">
                <a:latin typeface="Bahnschrift SemiBold SemiConden" pitchFamily="34" charset="0"/>
              </a:rPr>
              <a:t>tài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khoản</a:t>
            </a:r>
            <a:r>
              <a:rPr lang="en-US" altLang="ko-KR" sz="1400" dirty="0">
                <a:latin typeface="Bahnschrift SemiBold SemiConden" pitchFamily="34" charset="0"/>
              </a:rPr>
              <a:t>”.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A. 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tài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khoản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phép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ô “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”.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tài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khoản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mật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4797701" y="4383518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44526" y="4178804"/>
            <a:ext cx="1906007" cy="840689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4660534" y="5019493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87378" y="5096863"/>
            <a:ext cx="866958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37"/>
          <p:cNvSpPr/>
          <p:nvPr/>
        </p:nvSpPr>
        <p:spPr>
          <a:xfrm>
            <a:off x="538367" y="6425750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đổi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mật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khẩu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tài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khoản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74" y="2873603"/>
            <a:ext cx="6844551" cy="3723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3443" y="7434932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menu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ATTP” ở </a:t>
            </a:r>
            <a:r>
              <a:rPr lang="en-US" altLang="ko-KR" sz="1000" dirty="0" err="1">
                <a:latin typeface="Bahnschrift SemiBold SemiConden" pitchFamily="34" charset="0"/>
              </a:rPr>
              <a:t>thanh</a:t>
            </a:r>
            <a:r>
              <a:rPr lang="en-US" altLang="ko-KR" sz="1000" dirty="0">
                <a:latin typeface="Bahnschrift SemiBold SemiConden" pitchFamily="34" charset="0"/>
              </a:rPr>
              <a:t>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hai</a:t>
            </a:r>
            <a:r>
              <a:rPr lang="en-US" altLang="ko-KR" sz="1000" dirty="0">
                <a:latin typeface="Bahnschrift SemiBold SemiConden" pitchFamily="34" charset="0"/>
              </a:rPr>
              <a:t> tab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1261922" y="3190294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30181" y="3493240"/>
            <a:ext cx="5793676" cy="19374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4860751" y="325176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96855" y="4259919"/>
            <a:ext cx="1305318" cy="1563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37"/>
          <p:cNvSpPr/>
          <p:nvPr/>
        </p:nvSpPr>
        <p:spPr>
          <a:xfrm>
            <a:off x="539838" y="6795081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tổng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hợp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dữ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liệu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9572" y="3438488"/>
            <a:ext cx="951470" cy="35365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Speech Bubble: Oval 19"/>
          <p:cNvSpPr/>
          <p:nvPr/>
        </p:nvSpPr>
        <p:spPr>
          <a:xfrm>
            <a:off x="5544827" y="4031461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84386" y="4416281"/>
            <a:ext cx="5607305" cy="43915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Speech Bubble: Oval 15"/>
          <p:cNvSpPr/>
          <p:nvPr/>
        </p:nvSpPr>
        <p:spPr>
          <a:xfrm>
            <a:off x="2232459" y="4137097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1" y="2910258"/>
            <a:ext cx="6840000" cy="366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794972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r>
              <a:rPr lang="vi-VN" altLang="ko-KR" sz="1000" dirty="0">
                <a:latin typeface="Bahnschrift SemiBold SemiConden" pitchFamily="34" charset="0"/>
              </a:rPr>
              <a:t> Ấn nút “Tải PDF” để tải báo cáo dưới dạng PDF.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39837" y="6750856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chi </a:t>
            </a:r>
            <a:r>
              <a:rPr lang="en-US" altLang="ko-KR" sz="1000" i="1" dirty="0" err="1">
                <a:latin typeface="Bahnschrift SemiBold SemiConden" pitchFamily="34" charset="0"/>
              </a:rPr>
              <a:t>tiết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6352279" y="320449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8577" y="3384492"/>
            <a:ext cx="650426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814847" y="3457622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52718" y="3685092"/>
            <a:ext cx="5867119" cy="1936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152719" y="3885147"/>
            <a:ext cx="5867912" cy="264968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972719" y="4230576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86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38" y="2842414"/>
            <a:ext cx="6839380" cy="385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10" name="직사각형 37"/>
          <p:cNvSpPr/>
          <p:nvPr/>
        </p:nvSpPr>
        <p:spPr>
          <a:xfrm>
            <a:off x="539838" y="6808370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được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2340472" y="3126032"/>
            <a:ext cx="180000" cy="180000"/>
          </a:xfrm>
          <a:prstGeom prst="wedgeEllipseCallout">
            <a:avLst>
              <a:gd name="adj1" fmla="val -48615"/>
              <a:gd name="adj2" fmla="val 4133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2400" y="3245477"/>
            <a:ext cx="648072" cy="12111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41996" y="3186588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4621" y="3427080"/>
            <a:ext cx="5726108" cy="1936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6266363" y="3690516"/>
            <a:ext cx="886620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6070021" y="3531691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3718" y="3690516"/>
            <a:ext cx="620689" cy="12257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Speech Bubble: Oval 16"/>
          <p:cNvSpPr/>
          <p:nvPr/>
        </p:nvSpPr>
        <p:spPr>
          <a:xfrm>
            <a:off x="963718" y="3523895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43718" y="3834532"/>
            <a:ext cx="5775189" cy="38843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Speech Bubble: Oval 18"/>
          <p:cNvSpPr/>
          <p:nvPr/>
        </p:nvSpPr>
        <p:spPr>
          <a:xfrm>
            <a:off x="960228" y="3952962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5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86711" y="4315995"/>
            <a:ext cx="456971" cy="15876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Speech Bubble: Oval 20"/>
          <p:cNvSpPr/>
          <p:nvPr/>
        </p:nvSpPr>
        <p:spPr>
          <a:xfrm>
            <a:off x="6433731" y="4395376"/>
            <a:ext cx="180000" cy="180000"/>
          </a:xfrm>
          <a:prstGeom prst="wedgeEllipseCallout">
            <a:avLst>
              <a:gd name="adj1" fmla="val 54574"/>
              <a:gd name="adj2" fmla="val -3539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6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27" name="직사각형 37"/>
          <p:cNvSpPr/>
          <p:nvPr/>
        </p:nvSpPr>
        <p:spPr>
          <a:xfrm>
            <a:off x="540631" y="7146925"/>
            <a:ext cx="6480000" cy="262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tab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từ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dưới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46" y="2843388"/>
            <a:ext cx="6853492" cy="370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Bảng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Bảng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“X”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về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thông</a:t>
            </a:r>
            <a:r>
              <a:rPr lang="en-US" altLang="ko-KR" sz="1000" i="1" dirty="0">
                <a:latin typeface="Bahnschrift SemiBold SemiConden" pitchFamily="34" charset="0"/>
              </a:rPr>
              <a:t> tin </a:t>
            </a:r>
            <a:r>
              <a:rPr lang="en-US" altLang="ko-KR" sz="1000" i="1" dirty="0" err="1">
                <a:latin typeface="Bahnschrift SemiBold SemiConden" pitchFamily="34" charset="0"/>
              </a:rPr>
              <a:t>nộp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của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cơ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quan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cấp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vi-VN" altLang="ko-KR" sz="1000" i="1" dirty="0">
                <a:latin typeface="Bahnschrift SemiBold SemiConden" pitchFamily="34" charset="0"/>
              </a:rPr>
              <a:t>phường/xã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trực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thuộc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3208224" y="3886555"/>
            <a:ext cx="180000" cy="180000"/>
          </a:xfrm>
          <a:prstGeom prst="wedgeEllipseCallout">
            <a:avLst>
              <a:gd name="adj1" fmla="val -48615"/>
              <a:gd name="adj2" fmla="val 4133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84487" y="4110363"/>
            <a:ext cx="1260140" cy="41966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4628563" y="3863946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flipV="1">
            <a:off x="3779838" y="4101497"/>
            <a:ext cx="1332941" cy="99317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4968763" y="3837500"/>
            <a:ext cx="144016" cy="13017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Speech Bubble: Oval 22"/>
          <p:cNvSpPr/>
          <p:nvPr/>
        </p:nvSpPr>
        <p:spPr>
          <a:xfrm>
            <a:off x="5184787" y="3722589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19" y="2898428"/>
            <a:ext cx="6871912" cy="370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r>
              <a:rPr lang="vi-VN" altLang="ko-KR" sz="1000" dirty="0">
                <a:latin typeface="Bahnschrift SemiBold SemiConden" pitchFamily="34" charset="0"/>
              </a:rPr>
              <a:t>Án nút “Tải PDF” để tải báo cáo dưới dạng PDF.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chi </a:t>
            </a:r>
            <a:r>
              <a:rPr lang="en-US" altLang="ko-KR" sz="1000" i="1" dirty="0" err="1">
                <a:latin typeface="Bahnschrift SemiBold SemiConden" pitchFamily="34" charset="0"/>
              </a:rPr>
              <a:t>tiết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6261525" y="3247570"/>
            <a:ext cx="180000" cy="180000"/>
          </a:xfrm>
          <a:prstGeom prst="wedgeEllipseCallout">
            <a:avLst>
              <a:gd name="adj1" fmla="val 51927"/>
              <a:gd name="adj2" fmla="val 43980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85050" y="3358008"/>
            <a:ext cx="714787" cy="1705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1047926" y="3443258"/>
            <a:ext cx="180000" cy="180000"/>
          </a:xfrm>
          <a:prstGeom prst="wedgeEllipseCallout">
            <a:avLst>
              <a:gd name="adj1" fmla="val 38698"/>
              <a:gd name="adj2" fmla="val 5985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flipV="1">
            <a:off x="1129845" y="3624815"/>
            <a:ext cx="5855141" cy="19068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1137925" y="3870010"/>
            <a:ext cx="5882705" cy="262881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Speech Bubble: Oval 22"/>
          <p:cNvSpPr/>
          <p:nvPr/>
        </p:nvSpPr>
        <p:spPr>
          <a:xfrm>
            <a:off x="6993077" y="3690010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1" y="2902686"/>
            <a:ext cx="6838160" cy="367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865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chỉ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dấu</a:t>
            </a:r>
            <a:r>
              <a:rPr lang="en-US" altLang="ko-KR" sz="1000" dirty="0">
                <a:latin typeface="Bahnschrift SemiBold SemiConden" pitchFamily="34" charset="0"/>
              </a:rPr>
              <a:t> *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tổng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hợp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dữ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liệu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606955" y="3288866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98090" y="3378866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814847" y="343512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52719" y="3655946"/>
            <a:ext cx="5904276" cy="1936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167919" y="3852472"/>
            <a:ext cx="5889075" cy="272329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987919" y="4109253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78291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1" y="2839914"/>
            <a:ext cx="6838159" cy="35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97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itchFamily="34" charset="0"/>
              </a:rPr>
              <a:t>Người dùng</a:t>
            </a:r>
            <a:r>
              <a:rPr lang="en-US" altLang="ko-KR" sz="1000" dirty="0">
                <a:latin typeface="Bahnschrift SemiBold SemiConden" pitchFamily="34" charset="0"/>
              </a:rPr>
              <a:t> nhập vào đầy đủ nội dung ở tab báo cáo hiện tại</a:t>
            </a:r>
            <a:r>
              <a:rPr lang="vi-VN" altLang="ko-KR" sz="1000" dirty="0">
                <a:latin typeface="Bahnschrift SemiBold SemiConden" pitchFamily="34" charset="0"/>
              </a:rPr>
              <a:t> và ấn vào nút  ‘’Đính kèm Tệp’’ để đính kèm các tệp cần thiết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endParaRPr lang="vi-VN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itchFamily="34" charset="0"/>
              </a:rPr>
              <a:t>N</a:t>
            </a:r>
            <a:r>
              <a:rPr lang="en-US" altLang="ko-KR" sz="1000" dirty="0">
                <a:latin typeface="Bahnschrift SemiBold SemiConden" pitchFamily="34" charset="0"/>
              </a:rPr>
              <a:t>gười dùng kéo xuống dưới cùng của trang báo cáo</a:t>
            </a:r>
            <a:r>
              <a:rPr lang="vi-VN" altLang="ko-KR" sz="1000" dirty="0">
                <a:latin typeface="Bahnschrift SemiBold SemiConden" pitchFamily="34" charset="0"/>
              </a:rPr>
              <a:t>, â</a:t>
            </a:r>
            <a:r>
              <a:rPr lang="en-US" altLang="ko-KR" sz="1000" dirty="0">
                <a:latin typeface="Bahnschrift SemiBold SemiConden" pitchFamily="34" charset="0"/>
              </a:rPr>
              <a:t>n vào nút “Lưu” để lưu các nội dung đã nhập vào. 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440384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15" name="Speech Bubble: Oval 14"/>
          <p:cNvSpPr/>
          <p:nvPr/>
        </p:nvSpPr>
        <p:spPr>
          <a:xfrm>
            <a:off x="6588963" y="600070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6569805" y="5670756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68963" y="5850756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>
            <a:off x="6809139" y="6090705"/>
            <a:ext cx="36004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Quy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lặp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trước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phía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Khi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 Khi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>
                <a:latin typeface="Bahnschrift SemiBold SemiConden" pitchFamily="34" charset="0"/>
              </a:rPr>
              <a:t>Tab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6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sau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ấn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nút</a:t>
            </a:r>
            <a:r>
              <a:rPr lang="en-US" altLang="ko-KR" sz="1000" i="1" dirty="0">
                <a:latin typeface="Bahnschrift SemiBold SemiConden" pitchFamily="34" charset="0"/>
              </a:rPr>
              <a:t> “</a:t>
            </a:r>
            <a:r>
              <a:rPr lang="en-US" altLang="ko-KR" sz="1000" i="1" dirty="0" err="1">
                <a:latin typeface="Bahnschrift SemiBold SemiConden" pitchFamily="34" charset="0"/>
              </a:rPr>
              <a:t>Lưu</a:t>
            </a:r>
            <a:r>
              <a:rPr lang="en-US" altLang="ko-KR" sz="1000" i="1" dirty="0">
                <a:latin typeface="Bahnschrift SemiBold SemiConden" pitchFamily="34" charset="0"/>
              </a:rPr>
              <a:t>”</a:t>
            </a:r>
          </a:p>
        </p:txBody>
      </p:sp>
      <p:sp>
        <p:nvSpPr>
          <p:cNvPr id="12" name="Speech Bubble: Oval 11"/>
          <p:cNvSpPr/>
          <p:nvPr/>
        </p:nvSpPr>
        <p:spPr>
          <a:xfrm>
            <a:off x="5004767" y="464922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3" name="Picture 2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73"/>
          <a:stretch>
            <a:fillRect/>
          </a:stretch>
        </p:blipFill>
        <p:spPr>
          <a:xfrm>
            <a:off x="450631" y="3006728"/>
            <a:ext cx="6660000" cy="1822497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1260351" y="3480299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0351" y="3726520"/>
            <a:ext cx="1404156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10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45"/>
          <a:stretch>
            <a:fillRect/>
          </a:stretch>
        </p:blipFill>
        <p:spPr>
          <a:xfrm>
            <a:off x="450631" y="4878647"/>
            <a:ext cx="6660000" cy="18002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60351" y="5922764"/>
            <a:ext cx="5796644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16"/>
          <a:stretch/>
        </p:blipFill>
        <p:spPr bwMode="auto">
          <a:xfrm>
            <a:off x="448222" y="4884705"/>
            <a:ext cx="782486" cy="179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21"/>
          <a:stretch/>
        </p:blipFill>
        <p:spPr bwMode="auto">
          <a:xfrm>
            <a:off x="460021" y="3006728"/>
            <a:ext cx="770687" cy="182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peech Bubble: Oval 13"/>
          <p:cNvSpPr/>
          <p:nvPr/>
        </p:nvSpPr>
        <p:spPr>
          <a:xfrm>
            <a:off x="1080351" y="5652350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phục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xóa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pic>
        <p:nvPicPr>
          <p:cNvPr id="4" name="Picture 3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8"/>
          <a:stretch>
            <a:fillRect/>
          </a:stretch>
        </p:blipFill>
        <p:spPr>
          <a:xfrm>
            <a:off x="450631" y="3006729"/>
            <a:ext cx="6660000" cy="3672119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2943564" y="4198388"/>
            <a:ext cx="180000" cy="180000"/>
          </a:xfrm>
          <a:prstGeom prst="wedgeEllipseCallout">
            <a:avLst>
              <a:gd name="adj1" fmla="val 62510"/>
              <a:gd name="adj2" fmla="val -301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8564" y="3870536"/>
            <a:ext cx="1224136" cy="36309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3810166" y="4056241"/>
            <a:ext cx="546529" cy="1383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Speech Bubble: Oval 10"/>
          <p:cNvSpPr/>
          <p:nvPr/>
        </p:nvSpPr>
        <p:spPr>
          <a:xfrm>
            <a:off x="4406615" y="4014572"/>
            <a:ext cx="180000" cy="180000"/>
          </a:xfrm>
          <a:prstGeom prst="wedgeEllipseCallout">
            <a:avLst>
              <a:gd name="adj1" fmla="val -61844"/>
              <a:gd name="adj2" fmla="val 201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1" y="3006729"/>
            <a:ext cx="783121" cy="287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6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6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6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hay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6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pic>
        <p:nvPicPr>
          <p:cNvPr id="3" name="Picture 2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8"/>
          <a:stretch>
            <a:fillRect/>
          </a:stretch>
        </p:blipFill>
        <p:spPr>
          <a:xfrm>
            <a:off x="450631" y="3006729"/>
            <a:ext cx="6660000" cy="3672119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2943564" y="4198388"/>
            <a:ext cx="180000" cy="180000"/>
          </a:xfrm>
          <a:prstGeom prst="wedgeEllipseCallout">
            <a:avLst>
              <a:gd name="adj1" fmla="val 62510"/>
              <a:gd name="adj2" fmla="val -301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8564" y="3870536"/>
            <a:ext cx="1224136" cy="36309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3810166" y="4056241"/>
            <a:ext cx="546529" cy="1383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Speech Bubble: Oval 10"/>
          <p:cNvSpPr/>
          <p:nvPr/>
        </p:nvSpPr>
        <p:spPr>
          <a:xfrm>
            <a:off x="4406615" y="4014572"/>
            <a:ext cx="180000" cy="180000"/>
          </a:xfrm>
          <a:prstGeom prst="wedgeEllipseCallout">
            <a:avLst>
              <a:gd name="adj1" fmla="val -61844"/>
              <a:gd name="adj2" fmla="val 201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29" y="3006729"/>
            <a:ext cx="792060" cy="316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30" y="2934432"/>
            <a:ext cx="6431167" cy="411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33697" y="7434932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menu con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thanh</a:t>
            </a:r>
            <a:r>
              <a:rPr lang="en-US" altLang="ko-KR" sz="1000" dirty="0">
                <a:latin typeface="Bahnschrift SemiBold SemiConden" pitchFamily="34" charset="0"/>
              </a:rPr>
              <a:t>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hai</a:t>
            </a:r>
            <a:r>
              <a:rPr lang="en-US" altLang="ko-KR" sz="1000" dirty="0">
                <a:latin typeface="Bahnschrift SemiBold SemiConden" pitchFamily="34" charset="0"/>
              </a:rPr>
              <a:t> tab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2559669" y="3158403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0287" y="3575959"/>
            <a:ext cx="5463410" cy="18876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6833697" y="334476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59601" y="3854724"/>
            <a:ext cx="954096" cy="9006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478166" y="3978845"/>
            <a:ext cx="5445531" cy="265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280287" y="3854724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8" name="직사각형 37"/>
          <p:cNvSpPr/>
          <p:nvPr/>
        </p:nvSpPr>
        <p:spPr>
          <a:xfrm>
            <a:off x="540631" y="7152386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tổng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hợp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dữ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liệu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07541" y="3377959"/>
            <a:ext cx="1436986" cy="11361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Speech Bubble: Oval 19"/>
          <p:cNvSpPr/>
          <p:nvPr/>
        </p:nvSpPr>
        <p:spPr>
          <a:xfrm>
            <a:off x="5855930" y="3674724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08" y="2793416"/>
            <a:ext cx="6765459" cy="443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39838" y="7686960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39838" y="7306014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chi </a:t>
            </a:r>
            <a:r>
              <a:rPr lang="en-US" altLang="ko-KR" sz="1000" i="1" dirty="0" err="1">
                <a:latin typeface="Bahnschrift SemiBold SemiConden" pitchFamily="34" charset="0"/>
              </a:rPr>
              <a:t>tiết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6249318" y="3148231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39317" y="3328231"/>
            <a:ext cx="717677" cy="21168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24847" y="3493798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68363" y="3719918"/>
            <a:ext cx="5399132" cy="1936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368363" y="3995843"/>
            <a:ext cx="5688632" cy="310924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1062719" y="4230576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53" y="2833534"/>
            <a:ext cx="6840000" cy="409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39838" y="7254912"/>
            <a:ext cx="6480000" cy="262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tab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Danh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từ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dưới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7007859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được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3276575" y="3173116"/>
            <a:ext cx="180000" cy="180000"/>
          </a:xfrm>
          <a:prstGeom prst="wedgeEllipseCallout">
            <a:avLst>
              <a:gd name="adj1" fmla="val -48615"/>
              <a:gd name="adj2" fmla="val 4133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8463" y="3276588"/>
            <a:ext cx="918112" cy="12013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861480" y="324054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40428" y="3452151"/>
            <a:ext cx="5516568" cy="1936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5929958" y="3726670"/>
            <a:ext cx="1269879" cy="12257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5749959" y="3645782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40428" y="3741368"/>
            <a:ext cx="818035" cy="10788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Speech Bubble: Oval 16"/>
          <p:cNvSpPr/>
          <p:nvPr/>
        </p:nvSpPr>
        <p:spPr>
          <a:xfrm>
            <a:off x="1360428" y="3643290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44637" y="3878147"/>
            <a:ext cx="5516567" cy="32429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Speech Bubble: Oval 18"/>
          <p:cNvSpPr/>
          <p:nvPr/>
        </p:nvSpPr>
        <p:spPr>
          <a:xfrm>
            <a:off x="1360428" y="4013749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5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27294" y="4267985"/>
            <a:ext cx="701709" cy="8204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Speech Bubble: Oval 20"/>
          <p:cNvSpPr/>
          <p:nvPr/>
        </p:nvSpPr>
        <p:spPr>
          <a:xfrm>
            <a:off x="6247294" y="4350027"/>
            <a:ext cx="180000" cy="180000"/>
          </a:xfrm>
          <a:prstGeom prst="wedgeEllipseCallout">
            <a:avLst>
              <a:gd name="adj1" fmla="val 54574"/>
              <a:gd name="adj2" fmla="val -3539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6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934432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11" y="2934432"/>
            <a:ext cx="6632971" cy="471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6597" y="8047000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thông</a:t>
            </a:r>
            <a:r>
              <a:rPr lang="en-US" altLang="ko-KR" sz="1000" dirty="0">
                <a:latin typeface="Bahnschrift SemiBold SemiConden" pitchFamily="34" charset="0"/>
              </a:rPr>
              <a:t> tin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Bảng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Bảng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“X”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đóng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về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39838" y="7774066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thông</a:t>
            </a:r>
            <a:r>
              <a:rPr lang="en-US" altLang="ko-KR" sz="1000" i="1" dirty="0">
                <a:latin typeface="Bahnschrift SemiBold SemiConden" pitchFamily="34" charset="0"/>
              </a:rPr>
              <a:t> tin </a:t>
            </a:r>
            <a:r>
              <a:rPr lang="en-US" altLang="ko-KR" sz="1000" i="1" dirty="0" err="1">
                <a:latin typeface="Bahnschrift SemiBold SemiConden" pitchFamily="34" charset="0"/>
              </a:rPr>
              <a:t>nộp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của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cơ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quan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cấp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vi-VN" altLang="ko-KR" sz="1000" i="1" dirty="0">
                <a:latin typeface="Bahnschrift SemiBold SemiConden" pitchFamily="34" charset="0"/>
              </a:rPr>
              <a:t>phường/xã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trực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thuộc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3388224" y="4211926"/>
            <a:ext cx="180000" cy="180000"/>
          </a:xfrm>
          <a:prstGeom prst="wedgeEllipseCallout">
            <a:avLst>
              <a:gd name="adj1" fmla="val -48615"/>
              <a:gd name="adj2" fmla="val 4133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60451" y="4410596"/>
            <a:ext cx="1584176" cy="46805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4841144" y="4180753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flipV="1">
            <a:off x="3815842" y="4410596"/>
            <a:ext cx="1620973" cy="147616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5364787" y="4230576"/>
            <a:ext cx="144016" cy="13017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Speech Bubble: Oval 22"/>
          <p:cNvSpPr/>
          <p:nvPr/>
        </p:nvSpPr>
        <p:spPr>
          <a:xfrm>
            <a:off x="5476980" y="4017091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36983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24" y="3131777"/>
            <a:ext cx="6859666" cy="339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865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ở </a:t>
            </a:r>
            <a:r>
              <a:rPr lang="en-US" altLang="ko-KR" sz="1000" dirty="0" err="1">
                <a:latin typeface="Bahnschrift SemiBold SemiConden" pitchFamily="34" charset="0"/>
              </a:rPr>
              <a:t>góc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Phần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của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dụng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kéo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xuống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khác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chỉ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ở tab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đánh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dấu</a:t>
            </a:r>
            <a:r>
              <a:rPr lang="en-US" altLang="ko-KR" sz="1000" dirty="0">
                <a:latin typeface="Bahnschrift SemiBold SemiConden" pitchFamily="34" charset="0"/>
              </a:rPr>
              <a:t> *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bắt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phải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nếu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thì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tổng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hợp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dữ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liệu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6707491" y="3409562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12978" y="3560224"/>
            <a:ext cx="275987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74994" y="3589562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2299" y="3793383"/>
            <a:ext cx="5678188" cy="9681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980534" y="3913920"/>
            <a:ext cx="6048672" cy="251183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792299" y="4230576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09" y="2825750"/>
            <a:ext cx="6858691" cy="455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686960"/>
            <a:ext cx="6480000" cy="220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Ng</a:t>
            </a:r>
            <a:r>
              <a:rPr lang="vi-VN" altLang="ko-KR" sz="1000" dirty="0">
                <a:latin typeface="Bahnschrift SemiBold SemiConden" pitchFamily="34" charset="0"/>
              </a:rPr>
              <a:t>ười dùng ấn vào nút ‘’Đính kèm tệp’’ để đính kèm tài liệu cần thiết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khi nhập vào đầy đủ nội dung ở tab báo cáo hiện tại, người dùng kéo xuống dưới cùng của trang báo cáo.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 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endParaRPr lang="en-US" altLang="ko-KR" sz="1000" dirty="0">
              <a:latin typeface="Bahnschrift SemiBold SemiConden" pitchFamily="34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>
                <a:solidFill>
                  <a:srgbClr val="FF0000"/>
                </a:solidFill>
                <a:latin typeface="Bahnschrift SemiBold SemiConden" pitchFamily="34" charset="0"/>
              </a:rPr>
              <a:t>LƯU Ý:</a:t>
            </a:r>
            <a:endParaRPr lang="en-US" altLang="ko-KR" sz="1000" dirty="0">
              <a:solidFill>
                <a:srgbClr val="FF0000"/>
              </a:solidFill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13966" y="737980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soạn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4123" y="6605750"/>
            <a:ext cx="540000" cy="180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Speech Bubble: Oval 11"/>
          <p:cNvSpPr/>
          <p:nvPr/>
        </p:nvSpPr>
        <p:spPr>
          <a:xfrm>
            <a:off x="7018790" y="642042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88942" y="6966880"/>
            <a:ext cx="434689" cy="180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Speech Bubble: Oval 14"/>
          <p:cNvSpPr/>
          <p:nvPr/>
        </p:nvSpPr>
        <p:spPr>
          <a:xfrm>
            <a:off x="7034123" y="680610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2392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theo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>
                <a:latin typeface="Bahnschrift SemiBold SemiConden" pitchFamily="34" charset="0"/>
              </a:rPr>
              <a:t>Quy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lặp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ở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cần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lưu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trước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sang tab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phía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Khi quay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thấy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xuất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bao </a:t>
            </a:r>
            <a:r>
              <a:rPr lang="en-US" altLang="ko-KR" sz="1000" dirty="0" err="1">
                <a:latin typeface="Bahnschrift SemiBold SemiConden" pitchFamily="34" charset="0"/>
              </a:rPr>
              <a:t>gồm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trên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tiến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nội</a:t>
            </a:r>
            <a:r>
              <a:rPr lang="en-US" altLang="ko-KR" sz="1000" dirty="0">
                <a:latin typeface="Bahnschrift SemiBold SemiConden" pitchFamily="34" charset="0"/>
              </a:rPr>
              <a:t> dung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 Khi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”,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chuyển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đến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tự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đang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soạn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>
                <a:latin typeface="Bahnschrift SemiBold SemiConden" pitchFamily="34" charset="0"/>
              </a:rPr>
              <a:t>Tab </a:t>
            </a:r>
            <a:r>
              <a:rPr lang="en-US" altLang="ko-KR" sz="1000" i="1" dirty="0" err="1">
                <a:latin typeface="Bahnschrift SemiBold SemiConden" pitchFamily="34" charset="0"/>
              </a:rPr>
              <a:t>nội</a:t>
            </a:r>
            <a:r>
              <a:rPr lang="en-US" altLang="ko-KR" sz="1000" i="1" dirty="0">
                <a:latin typeface="Bahnschrift SemiBold SemiConden" pitchFamily="34" charset="0"/>
              </a:rPr>
              <a:t> dung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12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công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tác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sau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khi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ấn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nút</a:t>
            </a:r>
            <a:r>
              <a:rPr lang="en-US" altLang="ko-KR" sz="1000" i="1" dirty="0">
                <a:latin typeface="Bahnschrift SemiBold SemiConden" pitchFamily="34" charset="0"/>
              </a:rPr>
              <a:t> “</a:t>
            </a:r>
            <a:r>
              <a:rPr lang="en-US" altLang="ko-KR" sz="1000" i="1" dirty="0" err="1">
                <a:latin typeface="Bahnschrift SemiBold SemiConden" pitchFamily="34" charset="0"/>
              </a:rPr>
              <a:t>Lưu</a:t>
            </a:r>
            <a:r>
              <a:rPr lang="en-US" altLang="ko-KR" sz="1000" i="1" dirty="0">
                <a:latin typeface="Bahnschrift SemiBold SemiConden" pitchFamily="34" charset="0"/>
              </a:rPr>
              <a:t>”</a:t>
            </a:r>
          </a:p>
        </p:txBody>
      </p:sp>
      <p:sp>
        <p:nvSpPr>
          <p:cNvPr id="12" name="Speech Bubble: Oval 11"/>
          <p:cNvSpPr/>
          <p:nvPr/>
        </p:nvSpPr>
        <p:spPr>
          <a:xfrm>
            <a:off x="5004767" y="464922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4" name="Picture 3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73"/>
          <a:stretch>
            <a:fillRect/>
          </a:stretch>
        </p:blipFill>
        <p:spPr>
          <a:xfrm>
            <a:off x="450631" y="3006728"/>
            <a:ext cx="6660000" cy="1822497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1260351" y="3480299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0351" y="3726520"/>
            <a:ext cx="1404156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7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15"/>
          <a:stretch>
            <a:fillRect/>
          </a:stretch>
        </p:blipFill>
        <p:spPr>
          <a:xfrm>
            <a:off x="450631" y="4878647"/>
            <a:ext cx="6660000" cy="17819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60351" y="5922764"/>
            <a:ext cx="5796644" cy="18002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Speech Bubble: Oval 13"/>
          <p:cNvSpPr/>
          <p:nvPr/>
        </p:nvSpPr>
        <p:spPr>
          <a:xfrm>
            <a:off x="1080351" y="5652350"/>
            <a:ext cx="180000" cy="180000"/>
          </a:xfrm>
          <a:prstGeom prst="wedgeEllipseCallout">
            <a:avLst>
              <a:gd name="adj1" fmla="val 38698"/>
              <a:gd name="adj2" fmla="val 54563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648" b="53463"/>
          <a:stretch/>
        </p:blipFill>
        <p:spPr bwMode="auto">
          <a:xfrm>
            <a:off x="438700" y="4878647"/>
            <a:ext cx="809719" cy="178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648" b="53463"/>
          <a:stretch/>
        </p:blipFill>
        <p:spPr bwMode="auto">
          <a:xfrm>
            <a:off x="450631" y="3008824"/>
            <a:ext cx="809719" cy="178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phục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xóa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pic>
        <p:nvPicPr>
          <p:cNvPr id="3" name="Picture 2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8"/>
          <a:stretch>
            <a:fillRect/>
          </a:stretch>
        </p:blipFill>
        <p:spPr>
          <a:xfrm>
            <a:off x="450631" y="3006729"/>
            <a:ext cx="6660000" cy="3672119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2943564" y="4198388"/>
            <a:ext cx="180000" cy="180000"/>
          </a:xfrm>
          <a:prstGeom prst="wedgeEllipseCallout">
            <a:avLst>
              <a:gd name="adj1" fmla="val 62510"/>
              <a:gd name="adj2" fmla="val -301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8564" y="3870536"/>
            <a:ext cx="1224136" cy="36309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3810166" y="4056241"/>
            <a:ext cx="546529" cy="1383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Speech Bubble: Oval 10"/>
          <p:cNvSpPr/>
          <p:nvPr/>
        </p:nvSpPr>
        <p:spPr>
          <a:xfrm>
            <a:off x="4406615" y="4014572"/>
            <a:ext cx="180000" cy="180000"/>
          </a:xfrm>
          <a:prstGeom prst="wedgeEllipseCallout">
            <a:avLst>
              <a:gd name="adj1" fmla="val -61844"/>
              <a:gd name="adj2" fmla="val 201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9"/>
          <a:stretch/>
        </p:blipFill>
        <p:spPr bwMode="auto">
          <a:xfrm>
            <a:off x="450631" y="3006729"/>
            <a:ext cx="749519" cy="31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công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tác</a:t>
            </a:r>
            <a:r>
              <a:rPr lang="en-US" altLang="ko-KR" sz="1800" b="1" dirty="0">
                <a:latin typeface="Bahnschrift SemiBold SemiConden" pitchFamily="34" charset="0"/>
              </a:rPr>
              <a:t> ATTP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12 </a:t>
            </a:r>
            <a:r>
              <a:rPr lang="en-US" altLang="ko-KR" sz="1800" b="1" dirty="0" err="1">
                <a:latin typeface="Bahnschrift SemiBold SemiConden" pitchFamily="34" charset="0"/>
              </a:rPr>
              <a:t>tháng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12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công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tác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B.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công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tác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 &gt;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12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14692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chưa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cửa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sổ</a:t>
            </a:r>
            <a:r>
              <a:rPr lang="en-US" altLang="ko-KR" sz="1000" dirty="0">
                <a:latin typeface="Bahnschrift SemiBold SemiConden" pitchFamily="34" charset="0"/>
              </a:rPr>
              <a:t> pop-up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sau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sẽ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không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hay </a:t>
            </a:r>
            <a:r>
              <a:rPr lang="en-US" altLang="ko-KR" sz="1000" dirty="0" err="1">
                <a:latin typeface="Bahnschrift SemiBold SemiConden" pitchFamily="34" charset="0"/>
              </a:rPr>
              <a:t>sửa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đổi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  <a:br>
              <a:rPr lang="en-US" altLang="ko-KR" sz="1000" dirty="0">
                <a:latin typeface="Bahnschrift SemiBold SemiConden" pitchFamily="34" charset="0"/>
              </a:rPr>
            </a:b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hủy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việc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12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công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667884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xác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pic>
        <p:nvPicPr>
          <p:cNvPr id="4" name="Picture 3" descr="A screenshot of a computer&#10;&#10;Description automatically generate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8"/>
          <a:stretch>
            <a:fillRect/>
          </a:stretch>
        </p:blipFill>
        <p:spPr>
          <a:xfrm>
            <a:off x="450631" y="3006729"/>
            <a:ext cx="6660000" cy="3672119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2943564" y="4198388"/>
            <a:ext cx="180000" cy="180000"/>
          </a:xfrm>
          <a:prstGeom prst="wedgeEllipseCallout">
            <a:avLst>
              <a:gd name="adj1" fmla="val 62510"/>
              <a:gd name="adj2" fmla="val -301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8564" y="3870536"/>
            <a:ext cx="1224136" cy="36309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3810166" y="4056241"/>
            <a:ext cx="546529" cy="1383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Speech Bubble: Oval 10"/>
          <p:cNvSpPr/>
          <p:nvPr/>
        </p:nvSpPr>
        <p:spPr>
          <a:xfrm>
            <a:off x="4406615" y="4014572"/>
            <a:ext cx="180000" cy="180000"/>
          </a:xfrm>
          <a:prstGeom prst="wedgeEllipseCallout">
            <a:avLst>
              <a:gd name="adj1" fmla="val -61844"/>
              <a:gd name="adj2" fmla="val 201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9"/>
          <a:stretch/>
        </p:blipFill>
        <p:spPr bwMode="auto">
          <a:xfrm>
            <a:off x="450631" y="3006729"/>
            <a:ext cx="749519" cy="31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02" y="2825750"/>
            <a:ext cx="6840001" cy="409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vi-VN" altLang="ko-KR" sz="1800" b="1" dirty="0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40631" y="7326920"/>
            <a:ext cx="6480000" cy="1930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menu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ATTP” ở </a:t>
            </a:r>
            <a:r>
              <a:rPr lang="en-US" altLang="ko-KR" sz="1000" dirty="0" err="1">
                <a:latin typeface="Bahnschrift SemiBold SemiConden" pitchFamily="34" charset="0"/>
              </a:rPr>
              <a:t>thanh</a:t>
            </a:r>
            <a:r>
              <a:rPr lang="en-US" altLang="ko-KR" sz="1000" dirty="0">
                <a:latin typeface="Bahnschrift SemiBold SemiConden" pitchFamily="34" charset="0"/>
              </a:rPr>
              <a:t> menu </a:t>
            </a:r>
            <a:r>
              <a:rPr lang="en-US" altLang="ko-KR" sz="1000" dirty="0" err="1">
                <a:latin typeface="Bahnschrift SemiBold SemiConden" pitchFamily="34" charset="0"/>
              </a:rPr>
              <a:t>bên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tổng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dữ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liệu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chọn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một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trong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hai</a:t>
            </a:r>
            <a:r>
              <a:rPr lang="en-US" altLang="ko-KR" sz="1000" dirty="0">
                <a:latin typeface="Bahnschrift SemiBold SemiConden" pitchFamily="34" charset="0"/>
              </a:rPr>
              <a:t> tab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gửi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1054574" y="3344765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6082" y="3454455"/>
            <a:ext cx="5630913" cy="216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2880531" y="3105027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37913" y="3731232"/>
            <a:ext cx="1091090" cy="14626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5849790" y="3601770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8" name="직사각형 37"/>
          <p:cNvSpPr/>
          <p:nvPr/>
        </p:nvSpPr>
        <p:spPr>
          <a:xfrm>
            <a:off x="540631" y="6962989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tổng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hợp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dữ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liệu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và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gửi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37141" y="3285027"/>
            <a:ext cx="1723390" cy="11361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Speech Bubble: Oval 19"/>
          <p:cNvSpPr/>
          <p:nvPr/>
        </p:nvSpPr>
        <p:spPr>
          <a:xfrm>
            <a:off x="5081774" y="3254765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0631" y="3575959"/>
            <a:ext cx="738052" cy="9876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9838" y="283353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23" y="2833534"/>
            <a:ext cx="6840000" cy="417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Quản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lý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&gt; </a:t>
            </a:r>
            <a:r>
              <a:rPr lang="en-US" altLang="ko-KR" sz="1800" b="1" dirty="0" err="1">
                <a:latin typeface="Bahnschrift SemiBold SemiConden" pitchFamily="34" charset="0"/>
              </a:rPr>
              <a:t>Báo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cáo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vi-VN" altLang="ko-KR" sz="1800" b="1" dirty="0">
                <a:latin typeface="Bahnschrift SemiBold SemiConden" pitchFamily="34" charset="0"/>
              </a:rPr>
              <a:t>tháng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hành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động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vì</a:t>
            </a:r>
            <a:r>
              <a:rPr lang="en-US" altLang="ko-KR" sz="1800" b="1" dirty="0">
                <a:latin typeface="Bahnschrift SemiBold SemiConden" pitchFamily="34" charset="0"/>
              </a:rPr>
              <a:t> ATTP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quận</a:t>
            </a:r>
            <a:r>
              <a:rPr lang="en-US" altLang="ko-KR" sz="1400" dirty="0">
                <a:latin typeface="Bahnschrift SemiBold SemiConden" pitchFamily="34" charset="0"/>
              </a:rPr>
              <a:t>/</a:t>
            </a:r>
            <a:r>
              <a:rPr lang="en-US" altLang="ko-KR" sz="1400" dirty="0" err="1">
                <a:latin typeface="Bahnschrift SemiBold SemiConden" pitchFamily="34" charset="0"/>
              </a:rPr>
              <a:t>huyện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có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chức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cho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cơ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quan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cấp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tháng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hành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động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vì</a:t>
            </a:r>
            <a:r>
              <a:rPr lang="en-US" altLang="ko-KR" sz="1400" dirty="0">
                <a:latin typeface="Bahnschrift SemiBold SemiConden" pitchFamily="34" charset="0"/>
              </a:rPr>
              <a:t> ATTP, </a:t>
            </a:r>
            <a:r>
              <a:rPr lang="en-US" altLang="ko-KR" sz="1400" dirty="0" err="1">
                <a:latin typeface="Bahnschrift SemiBold SemiConden" pitchFamily="34" charset="0"/>
              </a:rPr>
              <a:t>đồng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tra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cứu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cáo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đã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nhận</a:t>
            </a:r>
            <a:r>
              <a:rPr lang="en-US" altLang="ko-KR" sz="1400" dirty="0">
                <a:latin typeface="Bahnschrift SemiBold SemiConden" pitchFamily="34" charset="0"/>
              </a:rPr>
              <a:t>, </a:t>
            </a:r>
            <a:r>
              <a:rPr lang="en-US" altLang="ko-KR" sz="1400" dirty="0" err="1">
                <a:latin typeface="Bahnschrift SemiBold SemiConden" pitchFamily="34" charset="0"/>
              </a:rPr>
              <a:t>tổng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hợp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dữ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liệu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gửi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tại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đây</a:t>
            </a:r>
            <a:r>
              <a:rPr lang="en-US" altLang="ko-KR" sz="1400" dirty="0">
                <a:latin typeface="Bahnschrift SemiBold SemiConden" pitchFamily="34" charset="0"/>
              </a:rPr>
              <a:t>.</a:t>
            </a: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2.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Quản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lý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&gt; C.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Báo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cáo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tháng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hành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động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vì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ATTP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39565" y="7290916"/>
            <a:ext cx="648000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Sau </a:t>
            </a:r>
            <a:r>
              <a:rPr lang="en-US" altLang="ko-KR" sz="1000" dirty="0" err="1">
                <a:latin typeface="Bahnschrift SemiBold SemiConden" pitchFamily="34" charset="0"/>
              </a:rPr>
              <a:t>khi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tab “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tại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ATTP, </a:t>
            </a:r>
            <a:r>
              <a:rPr lang="en-US" altLang="ko-KR" sz="1000" dirty="0" err="1">
                <a:latin typeface="Bahnschrift SemiBold SemiConden" pitchFamily="34" charset="0"/>
              </a:rPr>
              <a:t>màn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hình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hành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động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vì</a:t>
            </a:r>
            <a:r>
              <a:rPr lang="en-US" altLang="ko-KR" sz="1000" dirty="0">
                <a:latin typeface="Bahnschrift SemiBold SemiConden" pitchFamily="34" charset="0"/>
              </a:rPr>
              <a:t> ATTP </a:t>
            </a:r>
            <a:r>
              <a:rPr lang="en-US" altLang="ko-KR" sz="1000" dirty="0" err="1">
                <a:latin typeface="Bahnschrift SemiBold SemiConden" pitchFamily="34" charset="0"/>
              </a:rPr>
              <a:t>mà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được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Người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có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tên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năm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ứng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tương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chức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năng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: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kết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phù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hợp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với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nhập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726440" lvl="1" indent="-2286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dùng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xóa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điều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kiện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tra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cứu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</a:t>
            </a:r>
            <a:r>
              <a:rPr lang="en-US" altLang="ko-KR" sz="1000" dirty="0">
                <a:latin typeface="Bahnschrift SemiBold SemiConden" pitchFamily="34" charset="0"/>
              </a:rPr>
              <a:t> quay </a:t>
            </a:r>
            <a:r>
              <a:rPr lang="en-US" altLang="ko-KR" sz="1000" dirty="0" err="1">
                <a:latin typeface="Bahnschrift SemiBold SemiConden" pitchFamily="34" charset="0"/>
              </a:rPr>
              <a:t>trở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lại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danh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sách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toàn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bộ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itchFamily="34" charset="0"/>
              </a:rPr>
              <a:t>Hiển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thị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số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cơ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quan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cấp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phường</a:t>
            </a:r>
            <a:r>
              <a:rPr lang="en-US" altLang="ko-KR" sz="1000" dirty="0">
                <a:latin typeface="Bahnschrift SemiBold SemiConden" pitchFamily="34" charset="0"/>
              </a:rPr>
              <a:t>/</a:t>
            </a:r>
            <a:r>
              <a:rPr lang="en-US" altLang="ko-KR" sz="1000" dirty="0" err="1">
                <a:latin typeface="Bahnschrift SemiBold SemiConden" pitchFamily="34" charset="0"/>
              </a:rPr>
              <a:t>xã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trực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thuộc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đã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nộp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báo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cáo</a:t>
            </a:r>
            <a:r>
              <a:rPr lang="en-US" altLang="ko-KR" sz="1000" dirty="0">
                <a:latin typeface="Bahnschrift SemiBold SemiConden" pitchFamily="34" charset="0"/>
              </a:rPr>
              <a:t>. </a:t>
            </a:r>
            <a:r>
              <a:rPr lang="en-US" altLang="ko-KR" sz="1000" dirty="0" err="1">
                <a:latin typeface="Bahnschrift SemiBold SemiConden" pitchFamily="34" charset="0"/>
              </a:rPr>
              <a:t>Ấn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vào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nút</a:t>
            </a:r>
            <a:r>
              <a:rPr lang="en-US" altLang="ko-KR" sz="1000" dirty="0">
                <a:latin typeface="Bahnschrift SemiBold SemiConden" pitchFamily="34" charset="0"/>
              </a:rPr>
              <a:t> “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” </a:t>
            </a:r>
            <a:r>
              <a:rPr lang="en-US" altLang="ko-KR" sz="1000" dirty="0" err="1">
                <a:latin typeface="Bahnschrift SemiBold SemiConden" pitchFamily="34" charset="0"/>
              </a:rPr>
              <a:t>để</a:t>
            </a:r>
            <a:r>
              <a:rPr lang="en-US" altLang="ko-KR" sz="1000" dirty="0">
                <a:latin typeface="Bahnschrift SemiBold SemiConden" pitchFamily="34" charset="0"/>
              </a:rPr>
              <a:t> </a:t>
            </a:r>
            <a:r>
              <a:rPr lang="en-US" altLang="ko-KR" sz="1000" dirty="0" err="1">
                <a:latin typeface="Bahnschrift SemiBold SemiConden" pitchFamily="34" charset="0"/>
              </a:rPr>
              <a:t>xem</a:t>
            </a:r>
            <a:r>
              <a:rPr lang="en-US" altLang="ko-KR" sz="1000" dirty="0">
                <a:latin typeface="Bahnschrift SemiBold SemiConden" pitchFamily="34" charset="0"/>
              </a:rPr>
              <a:t> chi </a:t>
            </a:r>
            <a:r>
              <a:rPr lang="en-US" altLang="ko-KR" sz="1000" dirty="0" err="1">
                <a:latin typeface="Bahnschrift SemiBold SemiConden" pitchFamily="34" charset="0"/>
              </a:rPr>
              <a:t>tiết</a:t>
            </a:r>
            <a:r>
              <a:rPr lang="en-US" altLang="ko-KR" sz="1000" dirty="0">
                <a:latin typeface="Bahnschrift SemiBold SemiConden" pitchFamily="34" charset="0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Ấn vào nút “Tổng hợp báo cáo” để tiến hành tổng hợp dữ liệu báo cáo cấp dưới và soạn báo cáo cấp hiện tại.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38710" y="7028545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được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2952539" y="3109393"/>
            <a:ext cx="180000" cy="180000"/>
          </a:xfrm>
          <a:prstGeom prst="wedgeEllipseCallout">
            <a:avLst>
              <a:gd name="adj1" fmla="val -48615"/>
              <a:gd name="adj2" fmla="val 4133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32459" y="3289393"/>
            <a:ext cx="810080" cy="12013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peech Bubble: Oval 7"/>
          <p:cNvSpPr/>
          <p:nvPr/>
        </p:nvSpPr>
        <p:spPr>
          <a:xfrm>
            <a:off x="5760851" y="3247396"/>
            <a:ext cx="180000" cy="180000"/>
          </a:xfrm>
          <a:prstGeom prst="wedgeEllipseCallout">
            <a:avLst>
              <a:gd name="adj1" fmla="val -38031"/>
              <a:gd name="adj2" fmla="val 5191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2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24650" y="3452151"/>
            <a:ext cx="5704354" cy="19363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6066885" y="3741368"/>
            <a:ext cx="1062118" cy="12257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Speech Bubble: Oval 15"/>
          <p:cNvSpPr/>
          <p:nvPr/>
        </p:nvSpPr>
        <p:spPr>
          <a:xfrm>
            <a:off x="5850851" y="3651368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3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4650" y="3730707"/>
            <a:ext cx="807809" cy="12257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Speech Bubble: Oval 16"/>
          <p:cNvSpPr/>
          <p:nvPr/>
        </p:nvSpPr>
        <p:spPr>
          <a:xfrm>
            <a:off x="1213792" y="3672509"/>
            <a:ext cx="180000" cy="180000"/>
          </a:xfrm>
          <a:prstGeom prst="wedgeEllipseCallout">
            <a:avLst>
              <a:gd name="adj1" fmla="val 49282"/>
              <a:gd name="adj2" fmla="val 46626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4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46945" y="4230576"/>
            <a:ext cx="576063" cy="15876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Speech Bubble: Oval 20"/>
          <p:cNvSpPr/>
          <p:nvPr/>
        </p:nvSpPr>
        <p:spPr>
          <a:xfrm>
            <a:off x="6321496" y="4299338"/>
            <a:ext cx="180000" cy="180000"/>
          </a:xfrm>
          <a:prstGeom prst="wedgeEllipseCallout">
            <a:avLst>
              <a:gd name="adj1" fmla="val 54574"/>
              <a:gd name="adj2" fmla="val -3539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5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582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58790" y="2825750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90" y="2825750"/>
            <a:ext cx="6840000" cy="439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60631" y="1026220"/>
            <a:ext cx="6840000" cy="78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itchFamily="34" charset="0"/>
              </a:rPr>
              <a:t>Đăng</a:t>
            </a:r>
            <a:r>
              <a:rPr lang="en-US" altLang="ko-KR" sz="1800" b="1" dirty="0">
                <a:latin typeface="Bahnschrift SemiBold SemiConden" pitchFamily="34" charset="0"/>
              </a:rPr>
              <a:t> </a:t>
            </a:r>
            <a:r>
              <a:rPr lang="en-US" altLang="ko-KR" sz="1800" b="1" dirty="0" err="1">
                <a:latin typeface="Bahnschrift SemiBold SemiConden" pitchFamily="34" charset="0"/>
              </a:rPr>
              <a:t>xuất</a:t>
            </a:r>
            <a:endParaRPr lang="ko-KR" altLang="en-US" sz="1600" b="1" dirty="0">
              <a:latin typeface="Bahnschrift SemiBold SemiConden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itchFamily="34" charset="0"/>
              </a:rPr>
              <a:t>Người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dùng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ấn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vào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nút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xuất</a:t>
            </a:r>
            <a:r>
              <a:rPr lang="en-US" altLang="ko-KR" sz="1400" dirty="0">
                <a:latin typeface="Bahnschrift SemiBold SemiConden" pitchFamily="34" charset="0"/>
              </a:rPr>
              <a:t> ở </a:t>
            </a:r>
            <a:r>
              <a:rPr lang="en-US" altLang="ko-KR" sz="1400" dirty="0" err="1">
                <a:latin typeface="Bahnschrift SemiBold SemiConden" pitchFamily="34" charset="0"/>
              </a:rPr>
              <a:t>góc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trên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bên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phải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màn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hình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để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đăng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xuất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khỏi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hệ</a:t>
            </a:r>
            <a:r>
              <a:rPr lang="en-US" altLang="ko-KR" sz="1400" dirty="0">
                <a:latin typeface="Bahnschrift SemiBold SemiConden" pitchFamily="34" charset="0"/>
              </a:rPr>
              <a:t> </a:t>
            </a:r>
            <a:r>
              <a:rPr lang="en-US" altLang="ko-KR" sz="1400" dirty="0" err="1">
                <a:latin typeface="Bahnschrift SemiBold SemiConden" pitchFamily="34" charset="0"/>
              </a:rPr>
              <a:t>thống</a:t>
            </a:r>
            <a:endParaRPr lang="en-US" altLang="ko-KR" sz="1400" dirty="0">
              <a:latin typeface="Bahnschrift SemiBold SemiConden" pitchFamily="34" charset="0"/>
            </a:endParaRPr>
          </a:p>
        </p:txBody>
      </p:sp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3.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Đăng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29119" y="7578948"/>
            <a:ext cx="6480000" cy="545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itchFamily="34" charset="0"/>
              </a:rPr>
              <a:t>HƯỚNG DẪN CHI TIẾT:</a:t>
            </a:r>
            <a:endParaRPr lang="en-US" altLang="ko-KR" sz="1000" dirty="0">
              <a:latin typeface="Bahnschrift SemiBold SemiConden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itchFamily="34" charset="0"/>
              </a:rPr>
              <a:t>Ấn vào nút đăng xuất có hình cảnh cửa ở góc trên bên phải màn hình để tiến hành đăng xuất khỏi hệ thống.</a:t>
            </a:r>
          </a:p>
        </p:txBody>
      </p:sp>
      <p:sp>
        <p:nvSpPr>
          <p:cNvPr id="10" name="직사각형 37"/>
          <p:cNvSpPr/>
          <p:nvPr/>
        </p:nvSpPr>
        <p:spPr>
          <a:xfrm>
            <a:off x="540631" y="7218908"/>
            <a:ext cx="64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000" i="1" dirty="0" err="1">
                <a:latin typeface="Bahnschrift SemiBold SemiConden" pitchFamily="34" charset="0"/>
              </a:rPr>
              <a:t>Màn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hình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danh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sách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báo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cáo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tháng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hành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động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vì</a:t>
            </a:r>
            <a:r>
              <a:rPr lang="en-US" altLang="ko-KR" sz="1000" i="1" dirty="0">
                <a:latin typeface="Bahnschrift SemiBold SemiConden" pitchFamily="34" charset="0"/>
              </a:rPr>
              <a:t> ATTP </a:t>
            </a:r>
            <a:r>
              <a:rPr lang="en-US" altLang="ko-KR" sz="1000" i="1" dirty="0" err="1">
                <a:latin typeface="Bahnschrift SemiBold SemiConden" pitchFamily="34" charset="0"/>
              </a:rPr>
              <a:t>đã</a:t>
            </a:r>
            <a:r>
              <a:rPr lang="en-US" altLang="ko-KR" sz="1000" i="1" dirty="0">
                <a:latin typeface="Bahnschrift SemiBold SemiConden" pitchFamily="34" charset="0"/>
              </a:rPr>
              <a:t> </a:t>
            </a:r>
            <a:r>
              <a:rPr lang="en-US" altLang="ko-KR" sz="1000" i="1" dirty="0" err="1">
                <a:latin typeface="Bahnschrift SemiBold SemiConden" pitchFamily="34" charset="0"/>
              </a:rPr>
              <a:t>nhận</a:t>
            </a:r>
            <a:endParaRPr lang="en-US" altLang="ko-KR" sz="1000" i="1" dirty="0">
              <a:latin typeface="Bahnschrift SemiBold SemiConden" pitchFamily="34" charset="0"/>
            </a:endParaRPr>
          </a:p>
        </p:txBody>
      </p:sp>
      <p:sp>
        <p:nvSpPr>
          <p:cNvPr id="5" name="Speech Bubble: Oval 4"/>
          <p:cNvSpPr/>
          <p:nvPr/>
        </p:nvSpPr>
        <p:spPr>
          <a:xfrm>
            <a:off x="6682115" y="3322454"/>
            <a:ext cx="180000" cy="180000"/>
          </a:xfrm>
          <a:prstGeom prst="wedgeEllipseCallout">
            <a:avLst>
              <a:gd name="adj1" fmla="val 62510"/>
              <a:gd name="adj2" fmla="val -30104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Bahnschrift SemiBold SemiConden" pitchFamily="34" charset="0"/>
              </a:rPr>
              <a:t>1</a:t>
            </a:r>
            <a:endParaRPr lang="ko-KR" altLang="en-US" sz="1000" dirty="0">
              <a:solidFill>
                <a:srgbClr val="FF0000"/>
              </a:solidFill>
              <a:latin typeface="Bahnschrift SemiBold SemiConden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72105" y="3128790"/>
            <a:ext cx="180020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4551</Words>
  <Application>Microsoft Office PowerPoint</Application>
  <PresentationFormat>Custom</PresentationFormat>
  <Paragraphs>394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Bahnschrift SemiBold SemiConden</vt:lpstr>
      <vt:lpstr>Wingdings</vt:lpstr>
      <vt:lpstr>바탕체</vt:lpstr>
      <vt:lpstr>나눔고딕 Bold</vt:lpstr>
      <vt:lpstr>Times New Roman</vt:lpstr>
      <vt:lpstr>HY견명조</vt:lpstr>
      <vt:lpstr>맑은 고딕</vt:lpstr>
      <vt:lpstr>나눔고딕</vt:lpstr>
      <vt:lpstr>-웹윤고딕130</vt:lpstr>
      <vt:lpstr>HY헤드라인M</vt:lpstr>
      <vt:lpstr>디자인 사용자 지정</vt:lpstr>
      <vt:lpstr>7_Office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jiwon</dc:creator>
  <cp:lastModifiedBy>HP</cp:lastModifiedBy>
  <cp:revision>3075</cp:revision>
  <cp:lastPrinted>2023-12-10T09:46:04Z</cp:lastPrinted>
  <dcterms:created xsi:type="dcterms:W3CDTF">2023-12-10T09:46:04Z</dcterms:created>
  <dcterms:modified xsi:type="dcterms:W3CDTF">2024-03-22T01:49:12Z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1033-5.6.0.8082</vt:lpwstr>
  </property>
</Properties>
</file>